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78" r:id="rId10"/>
    <p:sldId id="265" r:id="rId11"/>
    <p:sldId id="266" r:id="rId12"/>
    <p:sldId id="279" r:id="rId13"/>
    <p:sldId id="281" r:id="rId14"/>
    <p:sldId id="283" r:id="rId15"/>
    <p:sldId id="284" r:id="rId16"/>
    <p:sldId id="285" r:id="rId17"/>
  </p:sldIdLst>
  <p:sldSz cx="12192000" cy="6858000"/>
  <p:notesSz cx="6858000" cy="9144000"/>
  <p:embeddedFontLst>
    <p:embeddedFont>
      <p:font typeface="Abril Fatface" panose="02000503000000020003" pitchFamily="2" charset="77"/>
      <p:regular r:id="rId19"/>
    </p:embeddedFont>
    <p:embeddedFont>
      <p:font typeface="Archivo" pitchFamily="2" charset="77"/>
      <p:regular r:id="rId20"/>
      <p:bold r:id="rId21"/>
      <p:italic r:id="rId22"/>
      <p:boldItalic r:id="rId23"/>
    </p:embeddedFont>
    <p:embeddedFont>
      <p:font typeface="Barlow Condensed" pitchFamily="2" charset="77"/>
      <p:regular r:id="rId24"/>
      <p:bold r:id="rId25"/>
      <p:italic r:id="rId26"/>
      <p:boldItalic r:id="rId27"/>
    </p:embeddedFont>
    <p:embeddedFont>
      <p:font typeface="DM Sans" pitchFamily="2" charset="77"/>
      <p:regular r:id="rId28"/>
      <p:bold r:id="rId29"/>
      <p:italic r:id="rId30"/>
      <p:boldItalic r:id="rId31"/>
    </p:embeddedFont>
    <p:embeddedFont>
      <p:font typeface="Griffy" panose="02000000000000000000" pitchFamily="2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52759A"/>
    <a:srgbClr val="FF9300"/>
    <a:srgbClr val="4C6B8F"/>
    <a:srgbClr val="E1565A"/>
    <a:srgbClr val="4E79A7"/>
    <a:srgbClr val="76B8B3"/>
    <a:srgbClr val="5AA14E"/>
    <a:srgbClr val="F28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2"/>
    <p:restoredTop sz="94652"/>
  </p:normalViewPr>
  <p:slideViewPr>
    <p:cSldViewPr snapToGrid="0">
      <p:cViewPr varScale="1">
        <p:scale>
          <a:sx n="100" d="100"/>
          <a:sy n="100" d="100"/>
        </p:scale>
        <p:origin x="4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E38324-F7DC-AA49-BDD3-113269F7AEFF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9FE9FE-5EBF-9944-A6B5-31C244FD0C48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  <a:ea typeface="Dotum" panose="020B0600000101010101" pitchFamily="34" charset="-127"/>
            </a:rPr>
            <a:t>Business</a:t>
          </a:r>
        </a:p>
        <a:p>
          <a:r>
            <a:rPr lang="en-US" dirty="0">
              <a:latin typeface="Century Gothic" panose="020B0502020202020204" pitchFamily="34" charset="0"/>
              <a:ea typeface="Dotum" panose="020B0600000101010101" pitchFamily="34" charset="-127"/>
            </a:rPr>
            <a:t>Challenge</a:t>
          </a:r>
        </a:p>
      </dgm:t>
    </dgm:pt>
    <dgm:pt modelId="{0ED75ACF-E47E-C34D-8838-831B85B8BF81}" type="parTrans" cxnId="{275CA47E-1104-3145-9ED2-9243E82F9FAF}">
      <dgm:prSet/>
      <dgm:spPr/>
      <dgm:t>
        <a:bodyPr/>
        <a:lstStyle/>
        <a:p>
          <a:endParaRPr lang="en-US"/>
        </a:p>
      </dgm:t>
    </dgm:pt>
    <dgm:pt modelId="{C15FA138-71E8-0E44-A49B-458C1BEA3B0A}" type="sibTrans" cxnId="{275CA47E-1104-3145-9ED2-9243E82F9FAF}">
      <dgm:prSet/>
      <dgm:spPr/>
      <dgm:t>
        <a:bodyPr/>
        <a:lstStyle/>
        <a:p>
          <a:endParaRPr lang="en-US"/>
        </a:p>
      </dgm:t>
    </dgm:pt>
    <dgm:pt modelId="{66594966-AD43-F74B-87CC-31727FD34B86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Data</a:t>
          </a:r>
        </a:p>
        <a:p>
          <a:r>
            <a:rPr lang="en-US" dirty="0">
              <a:latin typeface="Century Gothic" panose="020B0502020202020204" pitchFamily="34" charset="0"/>
            </a:rPr>
            <a:t>Overview</a:t>
          </a:r>
        </a:p>
      </dgm:t>
    </dgm:pt>
    <dgm:pt modelId="{C2764455-9CFB-0F45-B8C5-1429622608DD}" type="parTrans" cxnId="{23F8AAD9-D319-1345-A11D-45F0ED6FD9DB}">
      <dgm:prSet/>
      <dgm:spPr/>
      <dgm:t>
        <a:bodyPr/>
        <a:lstStyle/>
        <a:p>
          <a:endParaRPr lang="en-US"/>
        </a:p>
      </dgm:t>
    </dgm:pt>
    <dgm:pt modelId="{C858E507-8EA6-4D44-9371-72ED75C6D821}" type="sibTrans" cxnId="{23F8AAD9-D319-1345-A11D-45F0ED6FD9DB}">
      <dgm:prSet/>
      <dgm:spPr/>
      <dgm:t>
        <a:bodyPr/>
        <a:lstStyle/>
        <a:p>
          <a:endParaRPr lang="en-US"/>
        </a:p>
      </dgm:t>
    </dgm:pt>
    <dgm:pt modelId="{F801911C-F523-B745-AEC3-CFB4318F44AB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Analysis</a:t>
          </a:r>
        </a:p>
      </dgm:t>
    </dgm:pt>
    <dgm:pt modelId="{4499826B-C268-7243-9413-88D84AF05977}" type="parTrans" cxnId="{D888F251-C673-6F44-977B-B223DDCF5197}">
      <dgm:prSet/>
      <dgm:spPr/>
      <dgm:t>
        <a:bodyPr/>
        <a:lstStyle/>
        <a:p>
          <a:endParaRPr lang="en-US"/>
        </a:p>
      </dgm:t>
    </dgm:pt>
    <dgm:pt modelId="{3400BEDF-465A-7542-9BD8-0B5A576AC9AD}" type="sibTrans" cxnId="{D888F251-C673-6F44-977B-B223DDCF5197}">
      <dgm:prSet/>
      <dgm:spPr/>
      <dgm:t>
        <a:bodyPr/>
        <a:lstStyle/>
        <a:p>
          <a:endParaRPr lang="en-US"/>
        </a:p>
      </dgm:t>
    </dgm:pt>
    <dgm:pt modelId="{BEC4D4FB-C06F-8A4C-BB11-B5965E7EDAB5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Recommendations</a:t>
          </a:r>
        </a:p>
      </dgm:t>
    </dgm:pt>
    <dgm:pt modelId="{E7DF00D0-C574-4845-82E1-1406614DA10C}" type="parTrans" cxnId="{9CA9F60F-F9C5-724B-915C-5A8432D3B490}">
      <dgm:prSet/>
      <dgm:spPr/>
      <dgm:t>
        <a:bodyPr/>
        <a:lstStyle/>
        <a:p>
          <a:endParaRPr lang="en-US"/>
        </a:p>
      </dgm:t>
    </dgm:pt>
    <dgm:pt modelId="{02222B63-29B9-4E4E-A576-78CAA66FC8D3}" type="sibTrans" cxnId="{9CA9F60F-F9C5-724B-915C-5A8432D3B490}">
      <dgm:prSet/>
      <dgm:spPr/>
      <dgm:t>
        <a:bodyPr/>
        <a:lstStyle/>
        <a:p>
          <a:endParaRPr lang="en-US"/>
        </a:p>
      </dgm:t>
    </dgm:pt>
    <dgm:pt modelId="{60A12526-DDD1-1941-9301-928F70C3B1CA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Future</a:t>
          </a:r>
        </a:p>
        <a:p>
          <a:r>
            <a:rPr lang="en-US" dirty="0">
              <a:latin typeface="Century Gothic" panose="020B0502020202020204" pitchFamily="34" charset="0"/>
            </a:rPr>
            <a:t>Discoveries</a:t>
          </a:r>
        </a:p>
      </dgm:t>
    </dgm:pt>
    <dgm:pt modelId="{2DE8643C-A82E-3345-8770-14F32C45ACE5}" type="parTrans" cxnId="{AE1EF34C-E9A0-8649-8112-61A1244546E7}">
      <dgm:prSet/>
      <dgm:spPr/>
      <dgm:t>
        <a:bodyPr/>
        <a:lstStyle/>
        <a:p>
          <a:endParaRPr lang="en-US"/>
        </a:p>
      </dgm:t>
    </dgm:pt>
    <dgm:pt modelId="{12BDE0A2-73BF-EA41-B6D6-15ED33C4561E}" type="sibTrans" cxnId="{AE1EF34C-E9A0-8649-8112-61A1244546E7}">
      <dgm:prSet/>
      <dgm:spPr/>
      <dgm:t>
        <a:bodyPr/>
        <a:lstStyle/>
        <a:p>
          <a:endParaRPr lang="en-US"/>
        </a:p>
      </dgm:t>
    </dgm:pt>
    <dgm:pt modelId="{5731C128-59F5-5B42-8713-F842214FD433}" type="pres">
      <dgm:prSet presAssocID="{A7E38324-F7DC-AA49-BDD3-113269F7AEF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3BA100D-6E9B-AE49-A784-81826B2A44BB}" type="pres">
      <dgm:prSet presAssocID="{F59FE9FE-5EBF-9944-A6B5-31C244FD0C48}" presName="Accent1" presStyleCnt="0"/>
      <dgm:spPr/>
    </dgm:pt>
    <dgm:pt modelId="{D27746DE-5863-124A-996D-4BF36C2B971A}" type="pres">
      <dgm:prSet presAssocID="{F59FE9FE-5EBF-9944-A6B5-31C244FD0C48}" presName="Accent" presStyleLbl="node1" presStyleIdx="0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9CD47F8-AF00-1D4B-A213-5D85CFB9496F}" type="pres">
      <dgm:prSet presAssocID="{F59FE9FE-5EBF-9944-A6B5-31C244FD0C48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1E98C856-B3BE-E748-85FD-9C43C490594D}" type="pres">
      <dgm:prSet presAssocID="{66594966-AD43-F74B-87CC-31727FD34B86}" presName="Accent2" presStyleCnt="0"/>
      <dgm:spPr/>
    </dgm:pt>
    <dgm:pt modelId="{2131E913-B34B-2D41-B45D-4123EAF1E881}" type="pres">
      <dgm:prSet presAssocID="{66594966-AD43-F74B-87CC-31727FD34B86}" presName="Accent" presStyleLbl="node1" presStyleIdx="1" presStyleCnt="5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</dgm:pt>
    <dgm:pt modelId="{9BAEFE0B-6424-064A-A9B1-6C2D753598CA}" type="pres">
      <dgm:prSet presAssocID="{66594966-AD43-F74B-87CC-31727FD34B86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9B2D10D6-F5C0-5445-954E-A9AD6D1E9F82}" type="pres">
      <dgm:prSet presAssocID="{F801911C-F523-B745-AEC3-CFB4318F44AB}" presName="Accent3" presStyleCnt="0"/>
      <dgm:spPr/>
    </dgm:pt>
    <dgm:pt modelId="{A7AF8220-FB48-DC46-95B0-9CD371908F0F}" type="pres">
      <dgm:prSet presAssocID="{F801911C-F523-B745-AEC3-CFB4318F44AB}" presName="Accent" presStyleLbl="node1" presStyleIdx="2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66DA5A6-C53A-FE4D-91E9-ED6BC4106562}" type="pres">
      <dgm:prSet presAssocID="{F801911C-F523-B745-AEC3-CFB4318F44AB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88BDDA74-16C5-4446-913F-81CDDE7ED053}" type="pres">
      <dgm:prSet presAssocID="{BEC4D4FB-C06F-8A4C-BB11-B5965E7EDAB5}" presName="Accent4" presStyleCnt="0"/>
      <dgm:spPr/>
    </dgm:pt>
    <dgm:pt modelId="{6E59DA9F-89B9-5948-9D0E-3172A176FCEA}" type="pres">
      <dgm:prSet presAssocID="{BEC4D4FB-C06F-8A4C-BB11-B5965E7EDAB5}" presName="Accent" presStyleLbl="node1" presStyleIdx="3" presStyleCnt="5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</dgm:pt>
    <dgm:pt modelId="{7A83A27F-DF94-5B42-AF68-8D834621309E}" type="pres">
      <dgm:prSet presAssocID="{BEC4D4FB-C06F-8A4C-BB11-B5965E7EDAB5}" presName="Parent4" presStyleLbl="revTx" presStyleIdx="3" presStyleCnt="5" custScaleX="226999" custLinFactNeighborX="38563">
        <dgm:presLayoutVars>
          <dgm:chMax val="1"/>
          <dgm:chPref val="1"/>
          <dgm:bulletEnabled val="1"/>
        </dgm:presLayoutVars>
      </dgm:prSet>
      <dgm:spPr/>
    </dgm:pt>
    <dgm:pt modelId="{1A9070AA-768E-DD44-8E4A-5AF346242F4B}" type="pres">
      <dgm:prSet presAssocID="{60A12526-DDD1-1941-9301-928F70C3B1CA}" presName="Accent5" presStyleCnt="0"/>
      <dgm:spPr/>
    </dgm:pt>
    <dgm:pt modelId="{80F04262-9DFA-0643-8021-16126F207782}" type="pres">
      <dgm:prSet presAssocID="{60A12526-DDD1-1941-9301-928F70C3B1CA}" presName="Accent" presStyleLbl="node1" presStyleIdx="4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9A36115-16DB-9F44-B879-A6E974043ED1}" type="pres">
      <dgm:prSet presAssocID="{60A12526-DDD1-1941-9301-928F70C3B1CA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CA9F60F-F9C5-724B-915C-5A8432D3B490}" srcId="{A7E38324-F7DC-AA49-BDD3-113269F7AEFF}" destId="{BEC4D4FB-C06F-8A4C-BB11-B5965E7EDAB5}" srcOrd="3" destOrd="0" parTransId="{E7DF00D0-C574-4845-82E1-1406614DA10C}" sibTransId="{02222B63-29B9-4E4E-A576-78CAA66FC8D3}"/>
    <dgm:cxn modelId="{744B6628-952B-0843-9C5C-6B3E897EBA25}" type="presOf" srcId="{A7E38324-F7DC-AA49-BDD3-113269F7AEFF}" destId="{5731C128-59F5-5B42-8713-F842214FD433}" srcOrd="0" destOrd="0" presId="urn:microsoft.com/office/officeart/2009/layout/CircleArrowProcess"/>
    <dgm:cxn modelId="{5E29092C-2138-E64C-9784-9BC986DB1661}" type="presOf" srcId="{F59FE9FE-5EBF-9944-A6B5-31C244FD0C48}" destId="{49CD47F8-AF00-1D4B-A213-5D85CFB9496F}" srcOrd="0" destOrd="0" presId="urn:microsoft.com/office/officeart/2009/layout/CircleArrowProcess"/>
    <dgm:cxn modelId="{B9511F33-4791-6E48-90FB-C8ABF850DA76}" type="presOf" srcId="{F801911C-F523-B745-AEC3-CFB4318F44AB}" destId="{566DA5A6-C53A-FE4D-91E9-ED6BC4106562}" srcOrd="0" destOrd="0" presId="urn:microsoft.com/office/officeart/2009/layout/CircleArrowProcess"/>
    <dgm:cxn modelId="{AE1EF34C-E9A0-8649-8112-61A1244546E7}" srcId="{A7E38324-F7DC-AA49-BDD3-113269F7AEFF}" destId="{60A12526-DDD1-1941-9301-928F70C3B1CA}" srcOrd="4" destOrd="0" parTransId="{2DE8643C-A82E-3345-8770-14F32C45ACE5}" sibTransId="{12BDE0A2-73BF-EA41-B6D6-15ED33C4561E}"/>
    <dgm:cxn modelId="{D888F251-C673-6F44-977B-B223DDCF5197}" srcId="{A7E38324-F7DC-AA49-BDD3-113269F7AEFF}" destId="{F801911C-F523-B745-AEC3-CFB4318F44AB}" srcOrd="2" destOrd="0" parTransId="{4499826B-C268-7243-9413-88D84AF05977}" sibTransId="{3400BEDF-465A-7542-9BD8-0B5A576AC9AD}"/>
    <dgm:cxn modelId="{275CA47E-1104-3145-9ED2-9243E82F9FAF}" srcId="{A7E38324-F7DC-AA49-BDD3-113269F7AEFF}" destId="{F59FE9FE-5EBF-9944-A6B5-31C244FD0C48}" srcOrd="0" destOrd="0" parTransId="{0ED75ACF-E47E-C34D-8838-831B85B8BF81}" sibTransId="{C15FA138-71E8-0E44-A49B-458C1BEA3B0A}"/>
    <dgm:cxn modelId="{9949B0C1-9F33-FE49-AA6F-D1482877C393}" type="presOf" srcId="{BEC4D4FB-C06F-8A4C-BB11-B5965E7EDAB5}" destId="{7A83A27F-DF94-5B42-AF68-8D834621309E}" srcOrd="0" destOrd="0" presId="urn:microsoft.com/office/officeart/2009/layout/CircleArrowProcess"/>
    <dgm:cxn modelId="{23F8AAD9-D319-1345-A11D-45F0ED6FD9DB}" srcId="{A7E38324-F7DC-AA49-BDD3-113269F7AEFF}" destId="{66594966-AD43-F74B-87CC-31727FD34B86}" srcOrd="1" destOrd="0" parTransId="{C2764455-9CFB-0F45-B8C5-1429622608DD}" sibTransId="{C858E507-8EA6-4D44-9371-72ED75C6D821}"/>
    <dgm:cxn modelId="{812073DD-1385-6244-9F26-1149E361EF2C}" type="presOf" srcId="{60A12526-DDD1-1941-9301-928F70C3B1CA}" destId="{49A36115-16DB-9F44-B879-A6E974043ED1}" srcOrd="0" destOrd="0" presId="urn:microsoft.com/office/officeart/2009/layout/CircleArrowProcess"/>
    <dgm:cxn modelId="{1A0AF0DE-00D6-1B41-880D-3C17450B198B}" type="presOf" srcId="{66594966-AD43-F74B-87CC-31727FD34B86}" destId="{9BAEFE0B-6424-064A-A9B1-6C2D753598CA}" srcOrd="0" destOrd="0" presId="urn:microsoft.com/office/officeart/2009/layout/CircleArrowProcess"/>
    <dgm:cxn modelId="{EB56C986-ABB6-3840-ABEB-2C6F893C0426}" type="presParOf" srcId="{5731C128-59F5-5B42-8713-F842214FD433}" destId="{D3BA100D-6E9B-AE49-A784-81826B2A44BB}" srcOrd="0" destOrd="0" presId="urn:microsoft.com/office/officeart/2009/layout/CircleArrowProcess"/>
    <dgm:cxn modelId="{F5F02960-F7AD-634A-BB43-F8DB250CE40A}" type="presParOf" srcId="{D3BA100D-6E9B-AE49-A784-81826B2A44BB}" destId="{D27746DE-5863-124A-996D-4BF36C2B971A}" srcOrd="0" destOrd="0" presId="urn:microsoft.com/office/officeart/2009/layout/CircleArrowProcess"/>
    <dgm:cxn modelId="{BFB60D15-5080-A245-AA7C-1F79F0F83453}" type="presParOf" srcId="{5731C128-59F5-5B42-8713-F842214FD433}" destId="{49CD47F8-AF00-1D4B-A213-5D85CFB9496F}" srcOrd="1" destOrd="0" presId="urn:microsoft.com/office/officeart/2009/layout/CircleArrowProcess"/>
    <dgm:cxn modelId="{C97BFEC8-F7B6-E243-8103-697470363C00}" type="presParOf" srcId="{5731C128-59F5-5B42-8713-F842214FD433}" destId="{1E98C856-B3BE-E748-85FD-9C43C490594D}" srcOrd="2" destOrd="0" presId="urn:microsoft.com/office/officeart/2009/layout/CircleArrowProcess"/>
    <dgm:cxn modelId="{4E4634E0-6316-6947-BEBF-857D68D7C51E}" type="presParOf" srcId="{1E98C856-B3BE-E748-85FD-9C43C490594D}" destId="{2131E913-B34B-2D41-B45D-4123EAF1E881}" srcOrd="0" destOrd="0" presId="urn:microsoft.com/office/officeart/2009/layout/CircleArrowProcess"/>
    <dgm:cxn modelId="{4201BB0F-798A-634C-B9D5-D8F5AF01F95E}" type="presParOf" srcId="{5731C128-59F5-5B42-8713-F842214FD433}" destId="{9BAEFE0B-6424-064A-A9B1-6C2D753598CA}" srcOrd="3" destOrd="0" presId="urn:microsoft.com/office/officeart/2009/layout/CircleArrowProcess"/>
    <dgm:cxn modelId="{1927EC06-BA30-BE41-A21D-7B6847B751CC}" type="presParOf" srcId="{5731C128-59F5-5B42-8713-F842214FD433}" destId="{9B2D10D6-F5C0-5445-954E-A9AD6D1E9F82}" srcOrd="4" destOrd="0" presId="urn:microsoft.com/office/officeart/2009/layout/CircleArrowProcess"/>
    <dgm:cxn modelId="{209DC8B4-BE6E-C141-82C8-72305072AEC7}" type="presParOf" srcId="{9B2D10D6-F5C0-5445-954E-A9AD6D1E9F82}" destId="{A7AF8220-FB48-DC46-95B0-9CD371908F0F}" srcOrd="0" destOrd="0" presId="urn:microsoft.com/office/officeart/2009/layout/CircleArrowProcess"/>
    <dgm:cxn modelId="{B320D97C-093B-294B-AAF7-1BB639835A30}" type="presParOf" srcId="{5731C128-59F5-5B42-8713-F842214FD433}" destId="{566DA5A6-C53A-FE4D-91E9-ED6BC4106562}" srcOrd="5" destOrd="0" presId="urn:microsoft.com/office/officeart/2009/layout/CircleArrowProcess"/>
    <dgm:cxn modelId="{CF716A65-C229-544B-825A-793380AEBE3E}" type="presParOf" srcId="{5731C128-59F5-5B42-8713-F842214FD433}" destId="{88BDDA74-16C5-4446-913F-81CDDE7ED053}" srcOrd="6" destOrd="0" presId="urn:microsoft.com/office/officeart/2009/layout/CircleArrowProcess"/>
    <dgm:cxn modelId="{FD9C358D-6280-6147-AEAF-71E5665FF7D0}" type="presParOf" srcId="{88BDDA74-16C5-4446-913F-81CDDE7ED053}" destId="{6E59DA9F-89B9-5948-9D0E-3172A176FCEA}" srcOrd="0" destOrd="0" presId="urn:microsoft.com/office/officeart/2009/layout/CircleArrowProcess"/>
    <dgm:cxn modelId="{A07FB706-C048-5743-AE7E-DA7E2B696412}" type="presParOf" srcId="{5731C128-59F5-5B42-8713-F842214FD433}" destId="{7A83A27F-DF94-5B42-AF68-8D834621309E}" srcOrd="7" destOrd="0" presId="urn:microsoft.com/office/officeart/2009/layout/CircleArrowProcess"/>
    <dgm:cxn modelId="{30E2AAE6-847F-D348-A52A-5AD21DD1B248}" type="presParOf" srcId="{5731C128-59F5-5B42-8713-F842214FD433}" destId="{1A9070AA-768E-DD44-8E4A-5AF346242F4B}" srcOrd="8" destOrd="0" presId="urn:microsoft.com/office/officeart/2009/layout/CircleArrowProcess"/>
    <dgm:cxn modelId="{4556EB0A-63DF-1C46-BAE7-2F7C68528BB7}" type="presParOf" srcId="{1A9070AA-768E-DD44-8E4A-5AF346242F4B}" destId="{80F04262-9DFA-0643-8021-16126F207782}" srcOrd="0" destOrd="0" presId="urn:microsoft.com/office/officeart/2009/layout/CircleArrowProcess"/>
    <dgm:cxn modelId="{FB6F8B48-E9EC-1A4E-844B-A60850C62C6D}" type="presParOf" srcId="{5731C128-59F5-5B42-8713-F842214FD433}" destId="{49A36115-16DB-9F44-B879-A6E974043ED1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>
        <a:solidFill>
          <a:srgbClr val="945200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>
        <a:solidFill>
          <a:schemeClr val="accent2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>
        <a:solidFill>
          <a:srgbClr val="945200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>
        <a:solidFill>
          <a:schemeClr val="accent2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85C4417-364C-2542-B39C-87BEF9829664}" type="doc">
      <dgm:prSet loTypeId="urn:microsoft.com/office/officeart/2005/8/layout/process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D03A0E-4629-B648-B899-CA307EA72FB8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4400" dirty="0">
              <a:latin typeface="Century Gothic" panose="020B0502020202020204" pitchFamily="34" charset="0"/>
            </a:rPr>
            <a:t>Aircraft Varieties </a:t>
          </a:r>
        </a:p>
      </dgm:t>
    </dgm:pt>
    <dgm:pt modelId="{E26D2F92-F697-144E-BDF4-6B80052C0407}" type="parTrans" cxnId="{CBA44DF4-CAB5-2C48-9FB5-04714A32F058}">
      <dgm:prSet/>
      <dgm:spPr/>
      <dgm:t>
        <a:bodyPr/>
        <a:lstStyle/>
        <a:p>
          <a:endParaRPr lang="en-US"/>
        </a:p>
      </dgm:t>
    </dgm:pt>
    <dgm:pt modelId="{95CA9F2D-48A3-094F-AAE5-F41A492FBB20}" type="sibTrans" cxnId="{CBA44DF4-CAB5-2C48-9FB5-04714A32F058}">
      <dgm:prSet/>
      <dgm:spPr/>
      <dgm:t>
        <a:bodyPr/>
        <a:lstStyle/>
        <a:p>
          <a:endParaRPr lang="en-US"/>
        </a:p>
      </dgm:t>
    </dgm:pt>
    <dgm:pt modelId="{E890E87F-002A-4C4A-BA86-044230068A78}">
      <dgm:prSet phldrT="[Text]" custT="1"/>
      <dgm:spPr/>
      <dgm:t>
        <a:bodyPr/>
        <a:lstStyle/>
        <a:p>
          <a:r>
            <a:rPr lang="en-US" sz="4000" dirty="0">
              <a:latin typeface="Century Gothic" panose="020B0502020202020204" pitchFamily="34" charset="0"/>
            </a:rPr>
            <a:t>Helicopters, Airbuses</a:t>
          </a:r>
        </a:p>
      </dgm:t>
    </dgm:pt>
    <dgm:pt modelId="{FC2817E8-9780-BC49-8B8D-E753E1BB981F}" type="parTrans" cxnId="{78183B3E-BB5B-764C-A101-E7247F1564F4}">
      <dgm:prSet/>
      <dgm:spPr/>
      <dgm:t>
        <a:bodyPr/>
        <a:lstStyle/>
        <a:p>
          <a:endParaRPr lang="en-US"/>
        </a:p>
      </dgm:t>
    </dgm:pt>
    <dgm:pt modelId="{934F3E44-7273-164A-B8B4-DDF6EE85F7E5}" type="sibTrans" cxnId="{78183B3E-BB5B-764C-A101-E7247F1564F4}">
      <dgm:prSet/>
      <dgm:spPr/>
      <dgm:t>
        <a:bodyPr/>
        <a:lstStyle/>
        <a:p>
          <a:endParaRPr lang="en-US"/>
        </a:p>
      </dgm:t>
    </dgm:pt>
    <dgm:pt modelId="{79BAFBF7-0E19-6946-AA9B-90B82F13469E}" type="pres">
      <dgm:prSet presAssocID="{285C4417-364C-2542-B39C-87BEF9829664}" presName="Name0" presStyleCnt="0">
        <dgm:presLayoutVars>
          <dgm:dir/>
          <dgm:animLvl val="lvl"/>
          <dgm:resizeHandles val="exact"/>
        </dgm:presLayoutVars>
      </dgm:prSet>
      <dgm:spPr/>
    </dgm:pt>
    <dgm:pt modelId="{4E952D77-ADA6-3C4F-9455-14A35C5803F8}" type="pres">
      <dgm:prSet presAssocID="{E890E87F-002A-4C4A-BA86-044230068A78}" presName="boxAndChildren" presStyleCnt="0"/>
      <dgm:spPr/>
    </dgm:pt>
    <dgm:pt modelId="{B8300CB9-5DA0-FF46-995F-2D464D478BAD}" type="pres">
      <dgm:prSet presAssocID="{E890E87F-002A-4C4A-BA86-044230068A78}" presName="parentTextBox" presStyleLbl="node1" presStyleIdx="0" presStyleCnt="2"/>
      <dgm:spPr/>
    </dgm:pt>
    <dgm:pt modelId="{A41E10C4-A14E-9E47-B2C6-E3C039207AB8}" type="pres">
      <dgm:prSet presAssocID="{95CA9F2D-48A3-094F-AAE5-F41A492FBB20}" presName="sp" presStyleCnt="0"/>
      <dgm:spPr/>
    </dgm:pt>
    <dgm:pt modelId="{3DF38600-1F4B-AD41-932D-0AD65438683D}" type="pres">
      <dgm:prSet presAssocID="{1BD03A0E-4629-B648-B899-CA307EA72FB8}" presName="arrowAndChildren" presStyleCnt="0"/>
      <dgm:spPr/>
    </dgm:pt>
    <dgm:pt modelId="{32B9EAD3-6207-0148-B376-D27F894D7B49}" type="pres">
      <dgm:prSet presAssocID="{1BD03A0E-4629-B648-B899-CA307EA72FB8}" presName="parentTextArrow" presStyleLbl="node1" presStyleIdx="1" presStyleCnt="2" custLinFactNeighborX="-29660" custLinFactNeighborY="-40533"/>
      <dgm:spPr/>
    </dgm:pt>
  </dgm:ptLst>
  <dgm:cxnLst>
    <dgm:cxn modelId="{DDFF6D28-BFE2-784D-A275-7D18C01D5634}" type="presOf" srcId="{1BD03A0E-4629-B648-B899-CA307EA72FB8}" destId="{32B9EAD3-6207-0148-B376-D27F894D7B49}" srcOrd="0" destOrd="0" presId="urn:microsoft.com/office/officeart/2005/8/layout/process4"/>
    <dgm:cxn modelId="{BC978035-687A-FE4A-BC6B-1CB12615EB57}" type="presOf" srcId="{285C4417-364C-2542-B39C-87BEF9829664}" destId="{79BAFBF7-0E19-6946-AA9B-90B82F13469E}" srcOrd="0" destOrd="0" presId="urn:microsoft.com/office/officeart/2005/8/layout/process4"/>
    <dgm:cxn modelId="{78183B3E-BB5B-764C-A101-E7247F1564F4}" srcId="{285C4417-364C-2542-B39C-87BEF9829664}" destId="{E890E87F-002A-4C4A-BA86-044230068A78}" srcOrd="1" destOrd="0" parTransId="{FC2817E8-9780-BC49-8B8D-E753E1BB981F}" sibTransId="{934F3E44-7273-164A-B8B4-DDF6EE85F7E5}"/>
    <dgm:cxn modelId="{F1F238E4-36AE-6D40-9FB9-CC5F5957A43F}" type="presOf" srcId="{E890E87F-002A-4C4A-BA86-044230068A78}" destId="{B8300CB9-5DA0-FF46-995F-2D464D478BAD}" srcOrd="0" destOrd="0" presId="urn:microsoft.com/office/officeart/2005/8/layout/process4"/>
    <dgm:cxn modelId="{CBA44DF4-CAB5-2C48-9FB5-04714A32F058}" srcId="{285C4417-364C-2542-B39C-87BEF9829664}" destId="{1BD03A0E-4629-B648-B899-CA307EA72FB8}" srcOrd="0" destOrd="0" parTransId="{E26D2F92-F697-144E-BDF4-6B80052C0407}" sibTransId="{95CA9F2D-48A3-094F-AAE5-F41A492FBB20}"/>
    <dgm:cxn modelId="{33F9DF39-5294-A74C-A090-D56ACDC9C13C}" type="presParOf" srcId="{79BAFBF7-0E19-6946-AA9B-90B82F13469E}" destId="{4E952D77-ADA6-3C4F-9455-14A35C5803F8}" srcOrd="0" destOrd="0" presId="urn:microsoft.com/office/officeart/2005/8/layout/process4"/>
    <dgm:cxn modelId="{467F2C53-C112-7444-B5A4-44390DA42FF4}" type="presParOf" srcId="{4E952D77-ADA6-3C4F-9455-14A35C5803F8}" destId="{B8300CB9-5DA0-FF46-995F-2D464D478BAD}" srcOrd="0" destOrd="0" presId="urn:microsoft.com/office/officeart/2005/8/layout/process4"/>
    <dgm:cxn modelId="{5E2E0C85-DD2D-724B-85A0-9A6D3A463B03}" type="presParOf" srcId="{79BAFBF7-0E19-6946-AA9B-90B82F13469E}" destId="{A41E10C4-A14E-9E47-B2C6-E3C039207AB8}" srcOrd="1" destOrd="0" presId="urn:microsoft.com/office/officeart/2005/8/layout/process4"/>
    <dgm:cxn modelId="{B8016D05-9625-9F48-8856-110C45A45D1C}" type="presParOf" srcId="{79BAFBF7-0E19-6946-AA9B-90B82F13469E}" destId="{3DF38600-1F4B-AD41-932D-0AD65438683D}" srcOrd="2" destOrd="0" presId="urn:microsoft.com/office/officeart/2005/8/layout/process4"/>
    <dgm:cxn modelId="{D7437EBE-E421-4445-80D0-EC4EC6D1C3AF}" type="presParOf" srcId="{3DF38600-1F4B-AD41-932D-0AD65438683D}" destId="{32B9EAD3-6207-0148-B376-D27F894D7B4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85C4417-364C-2542-B39C-87BEF9829664}" type="doc">
      <dgm:prSet loTypeId="urn:microsoft.com/office/officeart/2005/8/layout/process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D03A0E-4629-B648-B899-CA307EA72FB8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</dgm:spPr>
      <dgm:t>
        <a:bodyPr/>
        <a:lstStyle/>
        <a:p>
          <a:r>
            <a:rPr lang="en-US" sz="4400" dirty="0">
              <a:latin typeface="Century Gothic" panose="020B0502020202020204" pitchFamily="34" charset="0"/>
            </a:rPr>
            <a:t>Expansion</a:t>
          </a:r>
        </a:p>
      </dgm:t>
    </dgm:pt>
    <dgm:pt modelId="{E26D2F92-F697-144E-BDF4-6B80052C0407}" type="parTrans" cxnId="{CBA44DF4-CAB5-2C48-9FB5-04714A32F058}">
      <dgm:prSet/>
      <dgm:spPr/>
      <dgm:t>
        <a:bodyPr/>
        <a:lstStyle/>
        <a:p>
          <a:endParaRPr lang="en-US"/>
        </a:p>
      </dgm:t>
    </dgm:pt>
    <dgm:pt modelId="{95CA9F2D-48A3-094F-AAE5-F41A492FBB20}" type="sibTrans" cxnId="{CBA44DF4-CAB5-2C48-9FB5-04714A32F058}">
      <dgm:prSet/>
      <dgm:spPr/>
      <dgm:t>
        <a:bodyPr/>
        <a:lstStyle/>
        <a:p>
          <a:endParaRPr lang="en-US"/>
        </a:p>
      </dgm:t>
    </dgm:pt>
    <dgm:pt modelId="{E890E87F-002A-4C4A-BA86-044230068A78}">
      <dgm:prSet phldrT="[Text]" custT="1"/>
      <dgm:spPr/>
      <dgm:t>
        <a:bodyPr/>
        <a:lstStyle/>
        <a:p>
          <a:r>
            <a:rPr lang="en-US" sz="4000" dirty="0">
              <a:latin typeface="Century Gothic" panose="020B0502020202020204" pitchFamily="34" charset="0"/>
            </a:rPr>
            <a:t>International, Commercial</a:t>
          </a:r>
        </a:p>
      </dgm:t>
    </dgm:pt>
    <dgm:pt modelId="{FC2817E8-9780-BC49-8B8D-E753E1BB981F}" type="parTrans" cxnId="{78183B3E-BB5B-764C-A101-E7247F1564F4}">
      <dgm:prSet/>
      <dgm:spPr/>
      <dgm:t>
        <a:bodyPr/>
        <a:lstStyle/>
        <a:p>
          <a:endParaRPr lang="en-US"/>
        </a:p>
      </dgm:t>
    </dgm:pt>
    <dgm:pt modelId="{934F3E44-7273-164A-B8B4-DDF6EE85F7E5}" type="sibTrans" cxnId="{78183B3E-BB5B-764C-A101-E7247F1564F4}">
      <dgm:prSet/>
      <dgm:spPr/>
      <dgm:t>
        <a:bodyPr/>
        <a:lstStyle/>
        <a:p>
          <a:endParaRPr lang="en-US"/>
        </a:p>
      </dgm:t>
    </dgm:pt>
    <dgm:pt modelId="{79BAFBF7-0E19-6946-AA9B-90B82F13469E}" type="pres">
      <dgm:prSet presAssocID="{285C4417-364C-2542-B39C-87BEF9829664}" presName="Name0" presStyleCnt="0">
        <dgm:presLayoutVars>
          <dgm:dir/>
          <dgm:animLvl val="lvl"/>
          <dgm:resizeHandles val="exact"/>
        </dgm:presLayoutVars>
      </dgm:prSet>
      <dgm:spPr/>
    </dgm:pt>
    <dgm:pt modelId="{4E952D77-ADA6-3C4F-9455-14A35C5803F8}" type="pres">
      <dgm:prSet presAssocID="{E890E87F-002A-4C4A-BA86-044230068A78}" presName="boxAndChildren" presStyleCnt="0"/>
      <dgm:spPr/>
    </dgm:pt>
    <dgm:pt modelId="{B8300CB9-5DA0-FF46-995F-2D464D478BAD}" type="pres">
      <dgm:prSet presAssocID="{E890E87F-002A-4C4A-BA86-044230068A78}" presName="parentTextBox" presStyleLbl="node1" presStyleIdx="0" presStyleCnt="2"/>
      <dgm:spPr/>
    </dgm:pt>
    <dgm:pt modelId="{A41E10C4-A14E-9E47-B2C6-E3C039207AB8}" type="pres">
      <dgm:prSet presAssocID="{95CA9F2D-48A3-094F-AAE5-F41A492FBB20}" presName="sp" presStyleCnt="0"/>
      <dgm:spPr/>
    </dgm:pt>
    <dgm:pt modelId="{3DF38600-1F4B-AD41-932D-0AD65438683D}" type="pres">
      <dgm:prSet presAssocID="{1BD03A0E-4629-B648-B899-CA307EA72FB8}" presName="arrowAndChildren" presStyleCnt="0"/>
      <dgm:spPr/>
    </dgm:pt>
    <dgm:pt modelId="{32B9EAD3-6207-0148-B376-D27F894D7B49}" type="pres">
      <dgm:prSet presAssocID="{1BD03A0E-4629-B648-B899-CA307EA72FB8}" presName="parentTextArrow" presStyleLbl="node1" presStyleIdx="1" presStyleCnt="2" custLinFactNeighborX="-1571" custLinFactNeighborY="-6660"/>
      <dgm:spPr/>
    </dgm:pt>
  </dgm:ptLst>
  <dgm:cxnLst>
    <dgm:cxn modelId="{DDFF6D28-BFE2-784D-A275-7D18C01D5634}" type="presOf" srcId="{1BD03A0E-4629-B648-B899-CA307EA72FB8}" destId="{32B9EAD3-6207-0148-B376-D27F894D7B49}" srcOrd="0" destOrd="0" presId="urn:microsoft.com/office/officeart/2005/8/layout/process4"/>
    <dgm:cxn modelId="{BC978035-687A-FE4A-BC6B-1CB12615EB57}" type="presOf" srcId="{285C4417-364C-2542-B39C-87BEF9829664}" destId="{79BAFBF7-0E19-6946-AA9B-90B82F13469E}" srcOrd="0" destOrd="0" presId="urn:microsoft.com/office/officeart/2005/8/layout/process4"/>
    <dgm:cxn modelId="{78183B3E-BB5B-764C-A101-E7247F1564F4}" srcId="{285C4417-364C-2542-B39C-87BEF9829664}" destId="{E890E87F-002A-4C4A-BA86-044230068A78}" srcOrd="1" destOrd="0" parTransId="{FC2817E8-9780-BC49-8B8D-E753E1BB981F}" sibTransId="{934F3E44-7273-164A-B8B4-DDF6EE85F7E5}"/>
    <dgm:cxn modelId="{F1F238E4-36AE-6D40-9FB9-CC5F5957A43F}" type="presOf" srcId="{E890E87F-002A-4C4A-BA86-044230068A78}" destId="{B8300CB9-5DA0-FF46-995F-2D464D478BAD}" srcOrd="0" destOrd="0" presId="urn:microsoft.com/office/officeart/2005/8/layout/process4"/>
    <dgm:cxn modelId="{CBA44DF4-CAB5-2C48-9FB5-04714A32F058}" srcId="{285C4417-364C-2542-B39C-87BEF9829664}" destId="{1BD03A0E-4629-B648-B899-CA307EA72FB8}" srcOrd="0" destOrd="0" parTransId="{E26D2F92-F697-144E-BDF4-6B80052C0407}" sibTransId="{95CA9F2D-48A3-094F-AAE5-F41A492FBB20}"/>
    <dgm:cxn modelId="{33F9DF39-5294-A74C-A090-D56ACDC9C13C}" type="presParOf" srcId="{79BAFBF7-0E19-6946-AA9B-90B82F13469E}" destId="{4E952D77-ADA6-3C4F-9455-14A35C5803F8}" srcOrd="0" destOrd="0" presId="urn:microsoft.com/office/officeart/2005/8/layout/process4"/>
    <dgm:cxn modelId="{467F2C53-C112-7444-B5A4-44390DA42FF4}" type="presParOf" srcId="{4E952D77-ADA6-3C4F-9455-14A35C5803F8}" destId="{B8300CB9-5DA0-FF46-995F-2D464D478BAD}" srcOrd="0" destOrd="0" presId="urn:microsoft.com/office/officeart/2005/8/layout/process4"/>
    <dgm:cxn modelId="{5E2E0C85-DD2D-724B-85A0-9A6D3A463B03}" type="presParOf" srcId="{79BAFBF7-0E19-6946-AA9B-90B82F13469E}" destId="{A41E10C4-A14E-9E47-B2C6-E3C039207AB8}" srcOrd="1" destOrd="0" presId="urn:microsoft.com/office/officeart/2005/8/layout/process4"/>
    <dgm:cxn modelId="{B8016D05-9625-9F48-8856-110C45A45D1C}" type="presParOf" srcId="{79BAFBF7-0E19-6946-AA9B-90B82F13469E}" destId="{3DF38600-1F4B-AD41-932D-0AD65438683D}" srcOrd="2" destOrd="0" presId="urn:microsoft.com/office/officeart/2005/8/layout/process4"/>
    <dgm:cxn modelId="{D7437EBE-E421-4445-80D0-EC4EC6D1C3AF}" type="presParOf" srcId="{3DF38600-1F4B-AD41-932D-0AD65438683D}" destId="{32B9EAD3-6207-0148-B376-D27F894D7B4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>
        <a:solidFill>
          <a:srgbClr val="945200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>
        <a:solidFill>
          <a:schemeClr val="accent2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gradFill flip="none" rotWithShape="1">
          <a:gsLst>
            <a:gs pos="0">
              <a:srgbClr val="945200"/>
            </a:gs>
            <a:gs pos="100000">
              <a:srgbClr val="945200"/>
            </a:gs>
          </a:gsLst>
          <a:path path="circle">
            <a:fillToRect l="50000" t="130000" r="50000" b="-30000"/>
          </a:path>
          <a:tileRect/>
        </a:gra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/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/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rgbClr val="945200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/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/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rgbClr val="945200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/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rgbClr val="945200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 custLinFactNeighborX="0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>
        <a:solidFill>
          <a:srgbClr val="945200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>
        <a:solidFill>
          <a:srgbClr val="945200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>
        <a:solidFill>
          <a:srgbClr val="945200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>
        <a:solidFill>
          <a:srgbClr val="945200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>
        <a:solidFill>
          <a:schemeClr val="accent2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746DE-5863-124A-996D-4BF36C2B971A}">
      <dsp:nvSpPr>
        <dsp:cNvPr id="0" name=""/>
        <dsp:cNvSpPr/>
      </dsp:nvSpPr>
      <dsp:spPr>
        <a:xfrm>
          <a:off x="3367969" y="0"/>
          <a:ext cx="1810027" cy="181011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CD47F8-AF00-1D4B-A213-5D85CFB9496F}">
      <dsp:nvSpPr>
        <dsp:cNvPr id="0" name=""/>
        <dsp:cNvSpPr/>
      </dsp:nvSpPr>
      <dsp:spPr>
        <a:xfrm>
          <a:off x="3767595" y="655569"/>
          <a:ext cx="1010097" cy="50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  <a:ea typeface="Dotum" panose="020B0600000101010101" pitchFamily="34" charset="-127"/>
            </a:rPr>
            <a:t>Business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  <a:ea typeface="Dotum" panose="020B0600000101010101" pitchFamily="34" charset="-127"/>
            </a:rPr>
            <a:t>Challenge</a:t>
          </a:r>
        </a:p>
      </dsp:txBody>
      <dsp:txXfrm>
        <a:off x="3767595" y="655569"/>
        <a:ext cx="1010097" cy="504823"/>
      </dsp:txXfrm>
    </dsp:sp>
    <dsp:sp modelId="{2131E913-B34B-2D41-B45D-4123EAF1E881}">
      <dsp:nvSpPr>
        <dsp:cNvPr id="0" name=""/>
        <dsp:cNvSpPr/>
      </dsp:nvSpPr>
      <dsp:spPr>
        <a:xfrm>
          <a:off x="2865127" y="1040029"/>
          <a:ext cx="1810027" cy="18101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AEFE0B-6424-064A-A9B1-6C2D753598CA}">
      <dsp:nvSpPr>
        <dsp:cNvPr id="0" name=""/>
        <dsp:cNvSpPr/>
      </dsp:nvSpPr>
      <dsp:spPr>
        <a:xfrm>
          <a:off x="3262715" y="1697935"/>
          <a:ext cx="1010097" cy="50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Data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Overview</a:t>
          </a:r>
        </a:p>
      </dsp:txBody>
      <dsp:txXfrm>
        <a:off x="3262715" y="1697935"/>
        <a:ext cx="1010097" cy="504823"/>
      </dsp:txXfrm>
    </dsp:sp>
    <dsp:sp modelId="{A7AF8220-FB48-DC46-95B0-9CD371908F0F}">
      <dsp:nvSpPr>
        <dsp:cNvPr id="0" name=""/>
        <dsp:cNvSpPr/>
      </dsp:nvSpPr>
      <dsp:spPr>
        <a:xfrm>
          <a:off x="3367969" y="2084732"/>
          <a:ext cx="1810027" cy="181011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6DA5A6-C53A-FE4D-91E9-ED6BC4106562}">
      <dsp:nvSpPr>
        <dsp:cNvPr id="0" name=""/>
        <dsp:cNvSpPr/>
      </dsp:nvSpPr>
      <dsp:spPr>
        <a:xfrm>
          <a:off x="3767595" y="2739717"/>
          <a:ext cx="1010097" cy="50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Analysis</a:t>
          </a:r>
        </a:p>
      </dsp:txBody>
      <dsp:txXfrm>
        <a:off x="3767595" y="2739717"/>
        <a:ext cx="1010097" cy="504823"/>
      </dsp:txXfrm>
    </dsp:sp>
    <dsp:sp modelId="{6E59DA9F-89B9-5948-9D0E-3172A176FCEA}">
      <dsp:nvSpPr>
        <dsp:cNvPr id="0" name=""/>
        <dsp:cNvSpPr/>
      </dsp:nvSpPr>
      <dsp:spPr>
        <a:xfrm>
          <a:off x="2865127" y="3126514"/>
          <a:ext cx="1810027" cy="18101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83A27F-DF94-5B42-AF68-8D834621309E}">
      <dsp:nvSpPr>
        <dsp:cNvPr id="0" name=""/>
        <dsp:cNvSpPr/>
      </dsp:nvSpPr>
      <dsp:spPr>
        <a:xfrm>
          <a:off x="3010832" y="3782083"/>
          <a:ext cx="2292911" cy="50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Recommendations</a:t>
          </a:r>
        </a:p>
      </dsp:txBody>
      <dsp:txXfrm>
        <a:off x="3010832" y="3782083"/>
        <a:ext cx="2292911" cy="504823"/>
      </dsp:txXfrm>
    </dsp:sp>
    <dsp:sp modelId="{80F04262-9DFA-0643-8021-16126F207782}">
      <dsp:nvSpPr>
        <dsp:cNvPr id="0" name=""/>
        <dsp:cNvSpPr/>
      </dsp:nvSpPr>
      <dsp:spPr>
        <a:xfrm>
          <a:off x="3496651" y="4286907"/>
          <a:ext cx="1555041" cy="155595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A36115-16DB-9F44-B879-A6E974043ED1}">
      <dsp:nvSpPr>
        <dsp:cNvPr id="0" name=""/>
        <dsp:cNvSpPr/>
      </dsp:nvSpPr>
      <dsp:spPr>
        <a:xfrm>
          <a:off x="3767595" y="4824450"/>
          <a:ext cx="1010097" cy="50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Future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Discoveries</a:t>
          </a:r>
        </a:p>
      </dsp:txBody>
      <dsp:txXfrm>
        <a:off x="3767595" y="4824450"/>
        <a:ext cx="1010097" cy="5048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00CB9-5DA0-FF46-995F-2D464D478BAD}">
      <dsp:nvSpPr>
        <dsp:cNvPr id="0" name=""/>
        <dsp:cNvSpPr/>
      </dsp:nvSpPr>
      <dsp:spPr>
        <a:xfrm>
          <a:off x="0" y="1508129"/>
          <a:ext cx="7465104" cy="989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entury Gothic" panose="020B0502020202020204" pitchFamily="34" charset="0"/>
            </a:rPr>
            <a:t>Helicopters, Airbuses</a:t>
          </a:r>
        </a:p>
      </dsp:txBody>
      <dsp:txXfrm>
        <a:off x="0" y="1508129"/>
        <a:ext cx="7465104" cy="989496"/>
      </dsp:txXfrm>
    </dsp:sp>
    <dsp:sp modelId="{32B9EAD3-6207-0148-B376-D27F894D7B49}">
      <dsp:nvSpPr>
        <dsp:cNvPr id="0" name=""/>
        <dsp:cNvSpPr/>
      </dsp:nvSpPr>
      <dsp:spPr>
        <a:xfrm rot="10800000">
          <a:off x="0" y="0"/>
          <a:ext cx="7465104" cy="1521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Century Gothic" panose="020B0502020202020204" pitchFamily="34" charset="0"/>
            </a:rPr>
            <a:t>Aircraft Varieties </a:t>
          </a:r>
        </a:p>
      </dsp:txBody>
      <dsp:txXfrm rot="10800000">
        <a:off x="0" y="0"/>
        <a:ext cx="7465104" cy="9888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00CB9-5DA0-FF46-995F-2D464D478BAD}">
      <dsp:nvSpPr>
        <dsp:cNvPr id="0" name=""/>
        <dsp:cNvSpPr/>
      </dsp:nvSpPr>
      <dsp:spPr>
        <a:xfrm>
          <a:off x="0" y="1510909"/>
          <a:ext cx="7361796" cy="991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entury Gothic" panose="020B0502020202020204" pitchFamily="34" charset="0"/>
            </a:rPr>
            <a:t>International, Commercial</a:t>
          </a:r>
        </a:p>
      </dsp:txBody>
      <dsp:txXfrm>
        <a:off x="0" y="1510909"/>
        <a:ext cx="7361796" cy="991319"/>
      </dsp:txXfrm>
    </dsp:sp>
    <dsp:sp modelId="{32B9EAD3-6207-0148-B376-D27F894D7B49}">
      <dsp:nvSpPr>
        <dsp:cNvPr id="0" name=""/>
        <dsp:cNvSpPr/>
      </dsp:nvSpPr>
      <dsp:spPr>
        <a:xfrm rot="10800000">
          <a:off x="0" y="0"/>
          <a:ext cx="7361796" cy="152465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Century Gothic" panose="020B0502020202020204" pitchFamily="34" charset="0"/>
            </a:rPr>
            <a:t>Expansion</a:t>
          </a:r>
        </a:p>
      </dsp:txBody>
      <dsp:txXfrm rot="10800000">
        <a:off x="0" y="0"/>
        <a:ext cx="7361796" cy="9906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3" y="161957"/>
          <a:ext cx="1917097" cy="365759"/>
        </a:xfrm>
        <a:prstGeom prst="chevron">
          <a:avLst/>
        </a:prstGeom>
        <a:gradFill flip="none" rotWithShape="1">
          <a:gsLst>
            <a:gs pos="0">
              <a:srgbClr val="945200"/>
            </a:gs>
            <a:gs pos="100000">
              <a:srgbClr val="945200"/>
            </a:gs>
          </a:gsLst>
          <a:path path="circle">
            <a:fillToRect l="50000" t="130000" r="50000" b="-30000"/>
          </a:path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8033" y="161957"/>
        <a:ext cx="1551338" cy="365759"/>
      </dsp:txXfrm>
    </dsp:sp>
    <dsp:sp modelId="{76A7EE95-61DD-1E44-848B-2A13EB42F4B0}">
      <dsp:nvSpPr>
        <dsp:cNvPr id="0" name=""/>
        <dsp:cNvSpPr/>
      </dsp:nvSpPr>
      <dsp:spPr>
        <a:xfrm>
          <a:off x="1730541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421" y="161957"/>
        <a:ext cx="1551338" cy="365759"/>
      </dsp:txXfrm>
    </dsp:sp>
    <dsp:sp modelId="{D99490F6-371D-7D43-87E9-B612D992E086}">
      <dsp:nvSpPr>
        <dsp:cNvPr id="0" name=""/>
        <dsp:cNvSpPr/>
      </dsp:nvSpPr>
      <dsp:spPr>
        <a:xfrm>
          <a:off x="3455929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809" y="161957"/>
        <a:ext cx="1551338" cy="365759"/>
      </dsp:txXfrm>
    </dsp:sp>
    <dsp:sp modelId="{F46E5DAB-E3FC-DA49-9AA5-74D028D317DA}">
      <dsp:nvSpPr>
        <dsp:cNvPr id="0" name=""/>
        <dsp:cNvSpPr/>
      </dsp:nvSpPr>
      <dsp:spPr>
        <a:xfrm>
          <a:off x="5181317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4197" y="161957"/>
        <a:ext cx="1551338" cy="365759"/>
      </dsp:txXfrm>
    </dsp:sp>
    <dsp:sp modelId="{DC6F6621-4834-DD40-AF0F-F49B64A85454}">
      <dsp:nvSpPr>
        <dsp:cNvPr id="0" name=""/>
        <dsp:cNvSpPr/>
      </dsp:nvSpPr>
      <dsp:spPr>
        <a:xfrm>
          <a:off x="6906705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9585" y="161957"/>
        <a:ext cx="1551338" cy="365759"/>
      </dsp:txXfrm>
    </dsp:sp>
    <dsp:sp modelId="{F192C08F-2EE6-584B-8A23-45CC86008561}">
      <dsp:nvSpPr>
        <dsp:cNvPr id="0" name=""/>
        <dsp:cNvSpPr/>
      </dsp:nvSpPr>
      <dsp:spPr>
        <a:xfrm>
          <a:off x="8632093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4973" y="161957"/>
        <a:ext cx="1551338" cy="3657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3" y="161957"/>
          <a:ext cx="1917097" cy="365759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8033" y="161957"/>
        <a:ext cx="1551338" cy="365759"/>
      </dsp:txXfrm>
    </dsp:sp>
    <dsp:sp modelId="{76A7EE95-61DD-1E44-848B-2A13EB42F4B0}">
      <dsp:nvSpPr>
        <dsp:cNvPr id="0" name=""/>
        <dsp:cNvSpPr/>
      </dsp:nvSpPr>
      <dsp:spPr>
        <a:xfrm>
          <a:off x="1730541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421" y="161957"/>
        <a:ext cx="1551338" cy="365759"/>
      </dsp:txXfrm>
    </dsp:sp>
    <dsp:sp modelId="{D99490F6-371D-7D43-87E9-B612D992E086}">
      <dsp:nvSpPr>
        <dsp:cNvPr id="0" name=""/>
        <dsp:cNvSpPr/>
      </dsp:nvSpPr>
      <dsp:spPr>
        <a:xfrm>
          <a:off x="3455929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809" y="161957"/>
        <a:ext cx="1551338" cy="365759"/>
      </dsp:txXfrm>
    </dsp:sp>
    <dsp:sp modelId="{F46E5DAB-E3FC-DA49-9AA5-74D028D317DA}">
      <dsp:nvSpPr>
        <dsp:cNvPr id="0" name=""/>
        <dsp:cNvSpPr/>
      </dsp:nvSpPr>
      <dsp:spPr>
        <a:xfrm>
          <a:off x="5181317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4197" y="161957"/>
        <a:ext cx="1551338" cy="365759"/>
      </dsp:txXfrm>
    </dsp:sp>
    <dsp:sp modelId="{DC6F6621-4834-DD40-AF0F-F49B64A85454}">
      <dsp:nvSpPr>
        <dsp:cNvPr id="0" name=""/>
        <dsp:cNvSpPr/>
      </dsp:nvSpPr>
      <dsp:spPr>
        <a:xfrm>
          <a:off x="6906705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9585" y="161957"/>
        <a:ext cx="1551338" cy="365759"/>
      </dsp:txXfrm>
    </dsp:sp>
    <dsp:sp modelId="{F192C08F-2EE6-584B-8A23-45CC86008561}">
      <dsp:nvSpPr>
        <dsp:cNvPr id="0" name=""/>
        <dsp:cNvSpPr/>
      </dsp:nvSpPr>
      <dsp:spPr>
        <a:xfrm>
          <a:off x="8632093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4973" y="161957"/>
        <a:ext cx="1551338" cy="3657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>
            <a:off x="694663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>
            <a:off x="82934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0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>
            <a:off x="0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0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5015275" y="1638875"/>
            <a:ext cx="67083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009581" y="5057599"/>
            <a:ext cx="671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 hasCustomPrompt="1"/>
          </p:nvPr>
        </p:nvSpPr>
        <p:spPr>
          <a:xfrm>
            <a:off x="4091825" y="1918250"/>
            <a:ext cx="2969700" cy="1257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2"/>
          </p:nvPr>
        </p:nvSpPr>
        <p:spPr>
          <a:xfrm>
            <a:off x="4425875" y="440975"/>
            <a:ext cx="735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3" hasCustomPrompt="1"/>
          </p:nvPr>
        </p:nvSpPr>
        <p:spPr>
          <a:xfrm>
            <a:off x="4091825" y="3582888"/>
            <a:ext cx="2969700" cy="1257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4" hasCustomPrompt="1"/>
          </p:nvPr>
        </p:nvSpPr>
        <p:spPr>
          <a:xfrm>
            <a:off x="4091825" y="5247525"/>
            <a:ext cx="2969700" cy="1257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7109230" y="5399925"/>
            <a:ext cx="4609200" cy="92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body" idx="5"/>
          </p:nvPr>
        </p:nvSpPr>
        <p:spPr>
          <a:xfrm>
            <a:off x="7109230" y="3657625"/>
            <a:ext cx="4609200" cy="92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body" idx="6"/>
          </p:nvPr>
        </p:nvSpPr>
        <p:spPr>
          <a:xfrm>
            <a:off x="7109230" y="1915325"/>
            <a:ext cx="4609200" cy="92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32" name="Google Shape;132;p15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>
            <a:off x="551282" y="0"/>
            <a:ext cx="360019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/>
          <p:nvPr/>
        </p:nvSpPr>
        <p:spPr>
          <a:xfrm>
            <a:off x="0" y="2167"/>
            <a:ext cx="3844975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5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>
            <a:off x="658163" y="1"/>
            <a:ext cx="22107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/>
          <p:nvPr/>
        </p:nvSpPr>
        <p:spPr>
          <a:xfrm>
            <a:off x="0" y="2167"/>
            <a:ext cx="2550958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5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>
            <a:off x="0" y="0"/>
            <a:ext cx="16482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/>
          <p:nvPr/>
        </p:nvSpPr>
        <p:spPr>
          <a:xfrm>
            <a:off x="0" y="0"/>
            <a:ext cx="1221168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subTitle" idx="1"/>
          </p:nvPr>
        </p:nvSpPr>
        <p:spPr>
          <a:xfrm>
            <a:off x="415600" y="17064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2"/>
          </p:nvPr>
        </p:nvSpPr>
        <p:spPr>
          <a:xfrm>
            <a:off x="415600" y="31821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3"/>
          </p:nvPr>
        </p:nvSpPr>
        <p:spPr>
          <a:xfrm>
            <a:off x="415600" y="46875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4"/>
          </p:nvPr>
        </p:nvSpPr>
        <p:spPr>
          <a:xfrm>
            <a:off x="4266987" y="17237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5"/>
          </p:nvPr>
        </p:nvSpPr>
        <p:spPr>
          <a:xfrm>
            <a:off x="4266987" y="31821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6"/>
          </p:nvPr>
        </p:nvSpPr>
        <p:spPr>
          <a:xfrm>
            <a:off x="4266987" y="46875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7"/>
          </p:nvPr>
        </p:nvSpPr>
        <p:spPr>
          <a:xfrm>
            <a:off x="4266987" y="2132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8"/>
          </p:nvPr>
        </p:nvSpPr>
        <p:spPr>
          <a:xfrm>
            <a:off x="4266987" y="5104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9"/>
          </p:nvPr>
        </p:nvSpPr>
        <p:spPr>
          <a:xfrm>
            <a:off x="4266987" y="3580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3"/>
          </p:nvPr>
        </p:nvSpPr>
        <p:spPr>
          <a:xfrm>
            <a:off x="415600" y="2132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14"/>
          </p:nvPr>
        </p:nvSpPr>
        <p:spPr>
          <a:xfrm>
            <a:off x="415600" y="5104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5"/>
          </p:nvPr>
        </p:nvSpPr>
        <p:spPr>
          <a:xfrm>
            <a:off x="415600" y="3580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pic>
        <p:nvPicPr>
          <p:cNvPr id="153" name="Google Shape;153;p16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 flipH="1">
            <a:off x="7109200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 flipH="1">
            <a:off x="7495308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6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 flipH="1">
            <a:off x="8725348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/>
          <p:nvPr/>
        </p:nvSpPr>
        <p:spPr>
          <a:xfrm flipH="1">
            <a:off x="9125920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6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 flipH="1">
            <a:off x="10263523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 flipH="1">
            <a:off x="10801608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7"/>
          <p:cNvGrpSpPr/>
          <p:nvPr/>
        </p:nvGrpSpPr>
        <p:grpSpPr>
          <a:xfrm rot="-5400000" flipH="1">
            <a:off x="4120248" y="-4120323"/>
            <a:ext cx="3951507" cy="12192152"/>
            <a:chOff x="0" y="0"/>
            <a:chExt cx="2076898" cy="6858000"/>
          </a:xfrm>
        </p:grpSpPr>
        <p:pic>
          <p:nvPicPr>
            <p:cNvPr id="161" name="Google Shape;161;p17" descr="Shape&#10;&#10;Description automatically generated with low confidence"/>
            <p:cNvPicPr preferRelativeResize="0"/>
            <p:nvPr/>
          </p:nvPicPr>
          <p:blipFill rotWithShape="1">
            <a:blip r:embed="rId2">
              <a:alphaModFix amt="19000"/>
            </a:blip>
            <a:srcRect l="4113" t="4761" b="6562"/>
            <a:stretch/>
          </p:blipFill>
          <p:spPr>
            <a:xfrm>
              <a:off x="0" y="0"/>
              <a:ext cx="207689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7"/>
            <p:cNvSpPr/>
            <p:nvPr/>
          </p:nvSpPr>
          <p:spPr>
            <a:xfrm>
              <a:off x="0" y="0"/>
              <a:ext cx="1538813" cy="6852389"/>
            </a:xfrm>
            <a:custGeom>
              <a:avLst/>
              <a:gdLst/>
              <a:ahLst/>
              <a:cxnLst/>
              <a:rect l="l" t="t" r="r" b="b"/>
              <a:pathLst>
                <a:path w="1411755" h="6286595" extrusionOk="0">
                  <a:moveTo>
                    <a:pt x="0" y="6286596"/>
                  </a:moveTo>
                  <a:lnTo>
                    <a:pt x="1114806" y="6286596"/>
                  </a:lnTo>
                  <a:cubicBezTo>
                    <a:pt x="1114901" y="6286596"/>
                    <a:pt x="1114901" y="6286500"/>
                    <a:pt x="1114997" y="6286500"/>
                  </a:cubicBezTo>
                  <a:cubicBezTo>
                    <a:pt x="1749743" y="5858447"/>
                    <a:pt x="1224439" y="4036981"/>
                    <a:pt x="852392" y="3292793"/>
                  </a:cubicBezTo>
                  <a:cubicBezTo>
                    <a:pt x="480346" y="2548604"/>
                    <a:pt x="370904" y="936308"/>
                    <a:pt x="1246346" y="9716"/>
                  </a:cubicBezTo>
                  <a:cubicBezTo>
                    <a:pt x="1246346" y="9716"/>
                    <a:pt x="1243870" y="6096"/>
                    <a:pt x="1239679" y="0"/>
                  </a:cubicBez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8225931" y="1882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2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3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4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24911" y="3702600"/>
            <a:ext cx="72090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Aldrich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24900" y="5208400"/>
            <a:ext cx="7209000" cy="112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5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 flipH="1">
            <a:off x="7733975" y="0"/>
            <a:ext cx="386603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/>
          <p:nvPr/>
        </p:nvSpPr>
        <p:spPr>
          <a:xfrm flipH="1">
            <a:off x="8058096" y="2167"/>
            <a:ext cx="4133904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5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 flipH="1">
            <a:off x="9111248" y="1"/>
            <a:ext cx="23739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 flipH="1">
            <a:off x="9449352" y="2167"/>
            <a:ext cx="2742648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5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 flipH="1">
            <a:off x="10422076" y="0"/>
            <a:ext cx="17699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 flipH="1">
            <a:off x="10879068" y="0"/>
            <a:ext cx="1312932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>
            <a:off x="694663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0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6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>
            <a:off x="82934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>
            <a:off x="0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6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>
            <a:off x="0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/>
          <p:nvPr/>
        </p:nvSpPr>
        <p:spPr>
          <a:xfrm>
            <a:off x="0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4921325" y="1050575"/>
            <a:ext cx="6931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4921325" y="3153925"/>
            <a:ext cx="7026000" cy="28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 rot="-5400000">
            <a:off x="2766351" y="-2567725"/>
            <a:ext cx="6659314" cy="12192154"/>
            <a:chOff x="0" y="0"/>
            <a:chExt cx="5231197" cy="6858001"/>
          </a:xfrm>
        </p:grpSpPr>
        <p:pic>
          <p:nvPicPr>
            <p:cNvPr id="55" name="Google Shape;55;p7" descr="Shape&#10;&#10;Description automatically generated with medium confidence"/>
            <p:cNvPicPr preferRelativeResize="0"/>
            <p:nvPr/>
          </p:nvPicPr>
          <p:blipFill rotWithShape="1">
            <a:blip r:embed="rId2">
              <a:alphaModFix amt="9000"/>
            </a:blip>
            <a:srcRect t="7258" b="6638"/>
            <a:stretch/>
          </p:blipFill>
          <p:spPr>
            <a:xfrm>
              <a:off x="694639" y="0"/>
              <a:ext cx="4536558" cy="685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7"/>
            <p:cNvSpPr/>
            <p:nvPr/>
          </p:nvSpPr>
          <p:spPr>
            <a:xfrm>
              <a:off x="0" y="2167"/>
              <a:ext cx="4845113" cy="6852389"/>
            </a:xfrm>
            <a:custGeom>
              <a:avLst/>
              <a:gdLst/>
              <a:ahLst/>
              <a:cxnLst/>
              <a:rect l="l" t="t" r="r" b="b"/>
              <a:pathLst>
                <a:path w="4445058" h="6286595" extrusionOk="0">
                  <a:moveTo>
                    <a:pt x="0" y="0"/>
                  </a:moveTo>
                  <a:lnTo>
                    <a:pt x="0" y="6286596"/>
                  </a:lnTo>
                  <a:lnTo>
                    <a:pt x="3499009" y="6286596"/>
                  </a:lnTo>
                  <a:lnTo>
                    <a:pt x="3500819" y="6286500"/>
                  </a:lnTo>
                  <a:cubicBezTo>
                    <a:pt x="3500819" y="6286500"/>
                    <a:pt x="4507611" y="6189250"/>
                    <a:pt x="4441984" y="4671727"/>
                  </a:cubicBezTo>
                  <a:cubicBezTo>
                    <a:pt x="4376262" y="3154204"/>
                    <a:pt x="3157823" y="680942"/>
                    <a:pt x="371960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" name="Google Shape;57;p7" descr="Shape&#10;&#10;Description automatically generated with low confidence"/>
            <p:cNvPicPr preferRelativeResize="0"/>
            <p:nvPr/>
          </p:nvPicPr>
          <p:blipFill rotWithShape="1">
            <a:blip r:embed="rId3">
              <a:alphaModFix amt="13000"/>
            </a:blip>
            <a:srcRect t="7538" b="5610"/>
            <a:stretch/>
          </p:blipFill>
          <p:spPr>
            <a:xfrm>
              <a:off x="795935" y="1"/>
              <a:ext cx="2785731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7"/>
            <p:cNvSpPr/>
            <p:nvPr/>
          </p:nvSpPr>
          <p:spPr>
            <a:xfrm>
              <a:off x="0" y="2167"/>
              <a:ext cx="3214502" cy="6852389"/>
            </a:xfrm>
            <a:custGeom>
              <a:avLst/>
              <a:gdLst/>
              <a:ahLst/>
              <a:cxnLst/>
              <a:rect l="l" t="t" r="r" b="b"/>
              <a:pathLst>
                <a:path w="2949084" h="6286595" extrusionOk="0">
                  <a:moveTo>
                    <a:pt x="0" y="6286596"/>
                  </a:moveTo>
                  <a:lnTo>
                    <a:pt x="2742153" y="6286596"/>
                  </a:lnTo>
                  <a:cubicBezTo>
                    <a:pt x="2742153" y="6286596"/>
                    <a:pt x="2742057" y="6286500"/>
                    <a:pt x="2742057" y="6286500"/>
                  </a:cubicBezTo>
                  <a:cubicBezTo>
                    <a:pt x="2406491" y="5967889"/>
                    <a:pt x="2085404" y="4956239"/>
                    <a:pt x="2048923" y="3803523"/>
                  </a:cubicBezTo>
                  <a:cubicBezTo>
                    <a:pt x="2012442" y="2650808"/>
                    <a:pt x="3347561" y="1242727"/>
                    <a:pt x="2829497" y="2477"/>
                  </a:cubicBezTo>
                  <a:lnTo>
                    <a:pt x="2827211" y="0"/>
                  </a:ln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" name="Google Shape;59;p7" descr="Shape&#10;&#10;Description automatically generated with low confidence"/>
            <p:cNvPicPr preferRelativeResize="0"/>
            <p:nvPr/>
          </p:nvPicPr>
          <p:blipFill rotWithShape="1">
            <a:blip r:embed="rId4">
              <a:alphaModFix amt="19000"/>
            </a:blip>
            <a:srcRect l="4113" t="4761" b="6562"/>
            <a:stretch/>
          </p:blipFill>
          <p:spPr>
            <a:xfrm>
              <a:off x="0" y="0"/>
              <a:ext cx="207689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7"/>
            <p:cNvSpPr/>
            <p:nvPr/>
          </p:nvSpPr>
          <p:spPr>
            <a:xfrm>
              <a:off x="0" y="0"/>
              <a:ext cx="1538813" cy="6852389"/>
            </a:xfrm>
            <a:custGeom>
              <a:avLst/>
              <a:gdLst/>
              <a:ahLst/>
              <a:cxnLst/>
              <a:rect l="l" t="t" r="r" b="b"/>
              <a:pathLst>
                <a:path w="1411755" h="6286595" extrusionOk="0">
                  <a:moveTo>
                    <a:pt x="0" y="6286596"/>
                  </a:moveTo>
                  <a:lnTo>
                    <a:pt x="1114806" y="6286596"/>
                  </a:lnTo>
                  <a:cubicBezTo>
                    <a:pt x="1114901" y="6286596"/>
                    <a:pt x="1114901" y="6286500"/>
                    <a:pt x="1114997" y="6286500"/>
                  </a:cubicBezTo>
                  <a:cubicBezTo>
                    <a:pt x="1749743" y="5858447"/>
                    <a:pt x="1224439" y="4036981"/>
                    <a:pt x="852392" y="3292793"/>
                  </a:cubicBezTo>
                  <a:cubicBezTo>
                    <a:pt x="480346" y="2548604"/>
                    <a:pt x="370904" y="936308"/>
                    <a:pt x="1246346" y="9716"/>
                  </a:cubicBezTo>
                  <a:cubicBezTo>
                    <a:pt x="1246346" y="9716"/>
                    <a:pt x="1243870" y="6096"/>
                    <a:pt x="1239679" y="0"/>
                  </a:cubicBez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481867" y="965000"/>
            <a:ext cx="3653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4386975" y="2965625"/>
            <a:ext cx="6820500" cy="20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4386975" y="2041175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>
            <a:off x="703211" y="1897325"/>
            <a:ext cx="50232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2"/>
          </p:nvPr>
        </p:nvSpPr>
        <p:spPr>
          <a:xfrm>
            <a:off x="6577664" y="1897325"/>
            <a:ext cx="50232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703200" y="517200"/>
            <a:ext cx="10897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3"/>
          </p:nvPr>
        </p:nvSpPr>
        <p:spPr>
          <a:xfrm>
            <a:off x="703200" y="2834350"/>
            <a:ext cx="50229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4"/>
          </p:nvPr>
        </p:nvSpPr>
        <p:spPr>
          <a:xfrm>
            <a:off x="6577653" y="2822600"/>
            <a:ext cx="50232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rot="-5400000">
            <a:off x="4774062" y="-560013"/>
            <a:ext cx="2643892" cy="12192152"/>
            <a:chOff x="0" y="0"/>
            <a:chExt cx="2076898" cy="6858000"/>
          </a:xfrm>
        </p:grpSpPr>
        <p:pic>
          <p:nvPicPr>
            <p:cNvPr id="72" name="Google Shape;72;p8" descr="Shape&#10;&#10;Description automatically generated with low confidence"/>
            <p:cNvPicPr preferRelativeResize="0"/>
            <p:nvPr/>
          </p:nvPicPr>
          <p:blipFill rotWithShape="1">
            <a:blip r:embed="rId2">
              <a:alphaModFix amt="19000"/>
            </a:blip>
            <a:srcRect l="4113" t="4761" b="6562"/>
            <a:stretch/>
          </p:blipFill>
          <p:spPr>
            <a:xfrm>
              <a:off x="0" y="0"/>
              <a:ext cx="207689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8"/>
            <p:cNvSpPr/>
            <p:nvPr/>
          </p:nvSpPr>
          <p:spPr>
            <a:xfrm>
              <a:off x="0" y="0"/>
              <a:ext cx="1538813" cy="6852389"/>
            </a:xfrm>
            <a:custGeom>
              <a:avLst/>
              <a:gdLst/>
              <a:ahLst/>
              <a:cxnLst/>
              <a:rect l="l" t="t" r="r" b="b"/>
              <a:pathLst>
                <a:path w="1411755" h="6286595" extrusionOk="0">
                  <a:moveTo>
                    <a:pt x="0" y="6286596"/>
                  </a:moveTo>
                  <a:lnTo>
                    <a:pt x="1114806" y="6286596"/>
                  </a:lnTo>
                  <a:cubicBezTo>
                    <a:pt x="1114901" y="6286596"/>
                    <a:pt x="1114901" y="6286500"/>
                    <a:pt x="1114997" y="6286500"/>
                  </a:cubicBezTo>
                  <a:cubicBezTo>
                    <a:pt x="1749743" y="5858447"/>
                    <a:pt x="1224439" y="4036981"/>
                    <a:pt x="852392" y="3292793"/>
                  </a:cubicBezTo>
                  <a:cubicBezTo>
                    <a:pt x="480346" y="2548604"/>
                    <a:pt x="370904" y="936308"/>
                    <a:pt x="1246346" y="9716"/>
                  </a:cubicBezTo>
                  <a:cubicBezTo>
                    <a:pt x="1246346" y="9716"/>
                    <a:pt x="1243870" y="6096"/>
                    <a:pt x="1239679" y="0"/>
                  </a:cubicBez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568000" y="2100375"/>
            <a:ext cx="6251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568000" y="669575"/>
            <a:ext cx="6288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68000" y="2818275"/>
            <a:ext cx="62883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pic>
        <p:nvPicPr>
          <p:cNvPr id="79" name="Google Shape;79;p9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 flipH="1">
            <a:off x="6960775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/>
          <p:nvPr/>
        </p:nvSpPr>
        <p:spPr>
          <a:xfrm flipH="1">
            <a:off x="7346883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9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 flipH="1">
            <a:off x="857692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/>
          <p:nvPr/>
        </p:nvSpPr>
        <p:spPr>
          <a:xfrm flipH="1">
            <a:off x="8977495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9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 flipH="1">
            <a:off x="10115098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/>
          <p:nvPr/>
        </p:nvSpPr>
        <p:spPr>
          <a:xfrm flipH="1">
            <a:off x="10653183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0"/>
          <p:cNvGrpSpPr/>
          <p:nvPr/>
        </p:nvGrpSpPr>
        <p:grpSpPr>
          <a:xfrm rot="-5400000">
            <a:off x="2766351" y="-2567725"/>
            <a:ext cx="6659314" cy="12192154"/>
            <a:chOff x="0" y="0"/>
            <a:chExt cx="5231197" cy="6858001"/>
          </a:xfrm>
        </p:grpSpPr>
        <p:pic>
          <p:nvPicPr>
            <p:cNvPr id="87" name="Google Shape;87;p10" descr="Shape&#10;&#10;Description automatically generated with medium confidence"/>
            <p:cNvPicPr preferRelativeResize="0"/>
            <p:nvPr/>
          </p:nvPicPr>
          <p:blipFill rotWithShape="1">
            <a:blip r:embed="rId2">
              <a:alphaModFix amt="9000"/>
            </a:blip>
            <a:srcRect t="7258" b="6638"/>
            <a:stretch/>
          </p:blipFill>
          <p:spPr>
            <a:xfrm>
              <a:off x="694639" y="0"/>
              <a:ext cx="4536558" cy="685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0"/>
            <p:cNvSpPr/>
            <p:nvPr/>
          </p:nvSpPr>
          <p:spPr>
            <a:xfrm>
              <a:off x="0" y="2167"/>
              <a:ext cx="4845113" cy="6852389"/>
            </a:xfrm>
            <a:custGeom>
              <a:avLst/>
              <a:gdLst/>
              <a:ahLst/>
              <a:cxnLst/>
              <a:rect l="l" t="t" r="r" b="b"/>
              <a:pathLst>
                <a:path w="4445058" h="6286595" extrusionOk="0">
                  <a:moveTo>
                    <a:pt x="0" y="0"/>
                  </a:moveTo>
                  <a:lnTo>
                    <a:pt x="0" y="6286596"/>
                  </a:lnTo>
                  <a:lnTo>
                    <a:pt x="3499009" y="6286596"/>
                  </a:lnTo>
                  <a:lnTo>
                    <a:pt x="3500819" y="6286500"/>
                  </a:lnTo>
                  <a:cubicBezTo>
                    <a:pt x="3500819" y="6286500"/>
                    <a:pt x="4507611" y="6189250"/>
                    <a:pt x="4441984" y="4671727"/>
                  </a:cubicBezTo>
                  <a:cubicBezTo>
                    <a:pt x="4376262" y="3154204"/>
                    <a:pt x="3157823" y="680942"/>
                    <a:pt x="371960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" name="Google Shape;89;p10" descr="Shape&#10;&#10;Description automatically generated with low confidence"/>
            <p:cNvPicPr preferRelativeResize="0"/>
            <p:nvPr/>
          </p:nvPicPr>
          <p:blipFill rotWithShape="1">
            <a:blip r:embed="rId3">
              <a:alphaModFix amt="13000"/>
            </a:blip>
            <a:srcRect t="7538" b="5610"/>
            <a:stretch/>
          </p:blipFill>
          <p:spPr>
            <a:xfrm>
              <a:off x="795935" y="1"/>
              <a:ext cx="2785731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0"/>
            <p:cNvSpPr/>
            <p:nvPr/>
          </p:nvSpPr>
          <p:spPr>
            <a:xfrm>
              <a:off x="0" y="2167"/>
              <a:ext cx="3214502" cy="6852389"/>
            </a:xfrm>
            <a:custGeom>
              <a:avLst/>
              <a:gdLst/>
              <a:ahLst/>
              <a:cxnLst/>
              <a:rect l="l" t="t" r="r" b="b"/>
              <a:pathLst>
                <a:path w="2949084" h="6286595" extrusionOk="0">
                  <a:moveTo>
                    <a:pt x="0" y="6286596"/>
                  </a:moveTo>
                  <a:lnTo>
                    <a:pt x="2742153" y="6286596"/>
                  </a:lnTo>
                  <a:cubicBezTo>
                    <a:pt x="2742153" y="6286596"/>
                    <a:pt x="2742057" y="6286500"/>
                    <a:pt x="2742057" y="6286500"/>
                  </a:cubicBezTo>
                  <a:cubicBezTo>
                    <a:pt x="2406491" y="5967889"/>
                    <a:pt x="2085404" y="4956239"/>
                    <a:pt x="2048923" y="3803523"/>
                  </a:cubicBezTo>
                  <a:cubicBezTo>
                    <a:pt x="2012442" y="2650808"/>
                    <a:pt x="3347561" y="1242727"/>
                    <a:pt x="2829497" y="2477"/>
                  </a:cubicBezTo>
                  <a:lnTo>
                    <a:pt x="2827211" y="0"/>
                  </a:ln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" name="Google Shape;91;p10" descr="Shape&#10;&#10;Description automatically generated with low confidence"/>
            <p:cNvPicPr preferRelativeResize="0"/>
            <p:nvPr/>
          </p:nvPicPr>
          <p:blipFill rotWithShape="1">
            <a:blip r:embed="rId4">
              <a:alphaModFix amt="19000"/>
            </a:blip>
            <a:srcRect l="4113" t="4761" b="6562"/>
            <a:stretch/>
          </p:blipFill>
          <p:spPr>
            <a:xfrm>
              <a:off x="0" y="0"/>
              <a:ext cx="207689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0"/>
            <p:cNvSpPr/>
            <p:nvPr/>
          </p:nvSpPr>
          <p:spPr>
            <a:xfrm>
              <a:off x="0" y="0"/>
              <a:ext cx="1538813" cy="6852389"/>
            </a:xfrm>
            <a:custGeom>
              <a:avLst/>
              <a:gdLst/>
              <a:ahLst/>
              <a:cxnLst/>
              <a:rect l="l" t="t" r="r" b="b"/>
              <a:pathLst>
                <a:path w="1411755" h="6286595" extrusionOk="0">
                  <a:moveTo>
                    <a:pt x="0" y="6286596"/>
                  </a:moveTo>
                  <a:lnTo>
                    <a:pt x="1114806" y="6286596"/>
                  </a:lnTo>
                  <a:cubicBezTo>
                    <a:pt x="1114901" y="6286596"/>
                    <a:pt x="1114901" y="6286500"/>
                    <a:pt x="1114997" y="6286500"/>
                  </a:cubicBezTo>
                  <a:cubicBezTo>
                    <a:pt x="1749743" y="5858447"/>
                    <a:pt x="1224439" y="4036981"/>
                    <a:pt x="852392" y="3292793"/>
                  </a:cubicBezTo>
                  <a:cubicBezTo>
                    <a:pt x="480346" y="2548604"/>
                    <a:pt x="370904" y="936308"/>
                    <a:pt x="1246346" y="9716"/>
                  </a:cubicBezTo>
                  <a:cubicBezTo>
                    <a:pt x="1246346" y="9716"/>
                    <a:pt x="1243870" y="6096"/>
                    <a:pt x="1239679" y="0"/>
                  </a:cubicBez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4" name="Google Shape;94;p10"/>
          <p:cNvSpPr txBox="1"/>
          <p:nvPr/>
        </p:nvSpPr>
        <p:spPr>
          <a:xfrm>
            <a:off x="-152400" y="-909050"/>
            <a:ext cx="19275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“</a:t>
            </a:r>
            <a:endParaRPr sz="30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5" name="Google Shape;95;p10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●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○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■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●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○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■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●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○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DM Sans"/>
              <a:buChar char="■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61" r:id="rId10"/>
    <p:sldLayoutId id="2147483662" r:id="rId11"/>
    <p:sldLayoutId id="2147483663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2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diagramLayout" Target="../diagrams/layout14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diagramData" Target="../diagrams/data14.xml"/><Relationship Id="rId2" Type="http://schemas.openxmlformats.org/officeDocument/2006/relationships/diagramData" Target="../diagrams/data12.xml"/><Relationship Id="rId16" Type="http://schemas.microsoft.com/office/2007/relationships/diagramDrawing" Target="../diagrams/drawing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5" Type="http://schemas.openxmlformats.org/officeDocument/2006/relationships/diagramColors" Target="../diagrams/colors14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Relationship Id="rId14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5020981" y="838775"/>
            <a:ext cx="6708300" cy="123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Private Aviation Analysis</a:t>
            </a:r>
            <a:endParaRPr sz="880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1"/>
          </p:nvPr>
        </p:nvSpPr>
        <p:spPr>
          <a:xfrm>
            <a:off x="5009581" y="5057599"/>
            <a:ext cx="671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October 6</a:t>
            </a:r>
            <a:r>
              <a:rPr lang="en" b="1" spc="50" baseline="30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th</a:t>
            </a:r>
            <a:r>
              <a:rPr lang="e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2023</a:t>
            </a:r>
            <a:endParaRPr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/>
      <p:bldP spid="22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766824-83E4-0646-BB36-CE5F19A6EB38}"/>
              </a:ext>
            </a:extLst>
          </p:cNvPr>
          <p:cNvSpPr/>
          <p:nvPr/>
        </p:nvSpPr>
        <p:spPr>
          <a:xfrm>
            <a:off x="1213658" y="1238288"/>
            <a:ext cx="9692639" cy="132343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Rec</a:t>
            </a:r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ommendations </a:t>
            </a:r>
            <a:endParaRPr 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FC447-FF84-9A48-B229-A5FBE833C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98" y="2236701"/>
            <a:ext cx="3994381" cy="3994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15EEA7-8F51-594D-8E63-B51605CFB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897" y="2781301"/>
            <a:ext cx="3449781" cy="3449781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3DBA7B7-EA45-2245-9492-DE27401B2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207312"/>
              </p:ext>
            </p:extLst>
          </p:nvPr>
        </p:nvGraphicFramePr>
        <p:xfrm>
          <a:off x="819862" y="6283868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6493112" y="130454"/>
            <a:ext cx="6931200" cy="7635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Alaska</a:t>
            </a:r>
            <a:endParaRPr sz="800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306" name="Google Shape;306;p32"/>
          <p:cNvSpPr txBox="1">
            <a:spLocks noGrp="1"/>
          </p:cNvSpPr>
          <p:nvPr>
            <p:ph type="body" idx="1"/>
          </p:nvPr>
        </p:nvSpPr>
        <p:spPr>
          <a:xfrm>
            <a:off x="151183" y="1208746"/>
            <a:ext cx="4480777" cy="37529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spcAft>
                <a:spcPts val="2100"/>
              </a:spcAft>
            </a:pPr>
            <a:r>
              <a:rPr lang="en" sz="2400" dirty="0">
                <a:latin typeface="Century Gothic" panose="020B0502020202020204" pitchFamily="34" charset="0"/>
              </a:rPr>
              <a:t>Lower accident rates</a:t>
            </a:r>
          </a:p>
          <a:p>
            <a:pPr marL="342900" indent="-342900">
              <a:spcAft>
                <a:spcPts val="2100"/>
              </a:spcAft>
            </a:pPr>
            <a:endParaRPr lang="en" sz="2400" dirty="0"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2100"/>
              </a:spcAft>
            </a:pPr>
            <a:r>
              <a:rPr lang="en" sz="2400" dirty="0">
                <a:latin typeface="Century Gothic" panose="020B0502020202020204" pitchFamily="34" charset="0"/>
              </a:rPr>
              <a:t>5,882 active aircrafts</a:t>
            </a:r>
          </a:p>
          <a:p>
            <a:pPr marL="342900" indent="-342900">
              <a:spcAft>
                <a:spcPts val="2100"/>
              </a:spcAft>
            </a:pPr>
            <a:endParaRPr lang="en" sz="2400" dirty="0"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2100"/>
              </a:spcAft>
            </a:pPr>
            <a:r>
              <a:rPr lang="en" sz="2400" dirty="0">
                <a:latin typeface="Century Gothic" panose="020B0502020202020204" pitchFamily="34" charset="0"/>
              </a:rPr>
              <a:t>Common way of travel</a:t>
            </a:r>
            <a:endParaRPr sz="2400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E0347-0DAF-AC42-A40F-9B2C3E72C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47" y="1528997"/>
            <a:ext cx="6299825" cy="4256045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181AC1D-602D-9D48-85F8-ABD02116CB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681021"/>
              </p:ext>
            </p:extLst>
          </p:nvPr>
        </p:nvGraphicFramePr>
        <p:xfrm>
          <a:off x="819862" y="6283868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0EB8-2EDE-8545-8A0B-04236856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42" y="186491"/>
            <a:ext cx="7209000" cy="13248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Mooney M20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3783A-19E2-A747-BBBD-4015EFDF1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13964" y="466505"/>
            <a:ext cx="4209302" cy="4138746"/>
          </a:xfrm>
          <a:effectLst>
            <a:outerShdw blurRad="50800" dist="38100" sx="44000" sy="44000" algn="l" rotWithShape="0">
              <a:prstClr val="black">
                <a:alpha val="68000"/>
              </a:prstClr>
            </a:outerShdw>
          </a:effectLst>
        </p:spPr>
        <p:txBody>
          <a:bodyPr/>
          <a:lstStyle/>
          <a:p>
            <a:pPr algn="r">
              <a:buFont typeface="DM Sans" pitchFamily="2" charset="77"/>
              <a:buChar char="●"/>
            </a:pPr>
            <a:r>
              <a:rPr lang="en-US" sz="3200" dirty="0">
                <a:latin typeface="Century Gothic" panose="020B0502020202020204" pitchFamily="34" charset="0"/>
              </a:rPr>
              <a:t>Safe</a:t>
            </a:r>
          </a:p>
          <a:p>
            <a:pPr algn="r">
              <a:buFont typeface="DM Sans" pitchFamily="2" charset="77"/>
              <a:buChar char="●"/>
            </a:pPr>
            <a:endParaRPr lang="en-US" sz="3200" dirty="0">
              <a:latin typeface="Century Gothic" panose="020B0502020202020204" pitchFamily="34" charset="0"/>
            </a:endParaRPr>
          </a:p>
          <a:p>
            <a:pPr algn="r">
              <a:buFont typeface="DM Sans" pitchFamily="2" charset="77"/>
              <a:buChar char="●"/>
            </a:pPr>
            <a:endParaRPr lang="en-US" sz="3200" dirty="0">
              <a:latin typeface="Century Gothic" panose="020B0502020202020204" pitchFamily="34" charset="0"/>
            </a:endParaRPr>
          </a:p>
          <a:p>
            <a:pPr algn="r">
              <a:buFont typeface="DM Sans" pitchFamily="2" charset="77"/>
              <a:buChar char="●"/>
            </a:pPr>
            <a:r>
              <a:rPr lang="en-US" sz="3200" dirty="0">
                <a:latin typeface="Century Gothic" panose="020B0502020202020204" pitchFamily="34" charset="0"/>
              </a:rPr>
              <a:t>Cult Airplane</a:t>
            </a:r>
          </a:p>
          <a:p>
            <a:pPr algn="r">
              <a:buFont typeface="DM Sans" pitchFamily="2" charset="77"/>
              <a:buChar char="●"/>
            </a:pPr>
            <a:endParaRPr lang="en-US" sz="3200" dirty="0">
              <a:latin typeface="Century Gothic" panose="020B0502020202020204" pitchFamily="34" charset="0"/>
            </a:endParaRPr>
          </a:p>
          <a:p>
            <a:pPr algn="r">
              <a:buFont typeface="DM Sans" pitchFamily="2" charset="77"/>
              <a:buChar char="●"/>
            </a:pPr>
            <a:endParaRPr lang="en-US" sz="3200" dirty="0">
              <a:latin typeface="Century Gothic" panose="020B0502020202020204" pitchFamily="34" charset="0"/>
            </a:endParaRPr>
          </a:p>
          <a:p>
            <a:pPr algn="r">
              <a:buFont typeface="DM Sans" pitchFamily="2" charset="77"/>
              <a:buChar char="●"/>
            </a:pPr>
            <a:r>
              <a:rPr lang="en-US" sz="3200" dirty="0">
                <a:latin typeface="Century Gothic" panose="020B0502020202020204" pitchFamily="34" charset="0"/>
              </a:rPr>
              <a:t>Cost Effective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31C84-ADC3-FD4F-A1BF-08474C82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83" y="1511291"/>
            <a:ext cx="6418440" cy="429393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0866D0-7B22-4B4A-83F0-2840D4040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681021"/>
              </p:ext>
            </p:extLst>
          </p:nvPr>
        </p:nvGraphicFramePr>
        <p:xfrm>
          <a:off x="819862" y="6283868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191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3BFAC-4C27-354E-98C4-4CBFD3323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407" y="40011"/>
            <a:ext cx="7451738" cy="1129245"/>
          </a:xfrm>
        </p:spPr>
        <p:txBody>
          <a:bodyPr/>
          <a:lstStyle/>
          <a:p>
            <a:r>
              <a:rPr lang="en-US" sz="54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Future Discoveries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463EF21-30D8-E147-BA2B-A8DFB7243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998368"/>
              </p:ext>
            </p:extLst>
          </p:nvPr>
        </p:nvGraphicFramePr>
        <p:xfrm>
          <a:off x="4542020" y="3785116"/>
          <a:ext cx="7465104" cy="2498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C566777-4C75-464B-B585-4797434F3A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444362"/>
              </p:ext>
            </p:extLst>
          </p:nvPr>
        </p:nvGraphicFramePr>
        <p:xfrm>
          <a:off x="283188" y="1049311"/>
          <a:ext cx="7361796" cy="250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001B503-7EC8-E346-8B2E-1E4C8397B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004814"/>
              </p:ext>
            </p:extLst>
          </p:nvPr>
        </p:nvGraphicFramePr>
        <p:xfrm>
          <a:off x="819862" y="6283868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62479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F12CA-2469-BC4C-B2F2-0FCB6534E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6976" y="1931304"/>
            <a:ext cx="5731385" cy="2116040"/>
          </a:xfrm>
        </p:spPr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Gina Guerin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Project Manager</a:t>
            </a:r>
          </a:p>
          <a:p>
            <a:pPr marL="8890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Contact</a:t>
            </a:r>
          </a:p>
          <a:p>
            <a:pPr lvl="1"/>
            <a:r>
              <a:rPr lang="en-US" sz="2400" dirty="0" err="1">
                <a:latin typeface="Century Gothic" panose="020B0502020202020204" pitchFamily="34" charset="0"/>
              </a:rPr>
              <a:t>Gina.b.guerin@gmail.com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35E6BA-4E1F-A64B-B94F-EFDEF3728DA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55674" y="602920"/>
            <a:ext cx="3949482" cy="1076780"/>
          </a:xfrm>
        </p:spPr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Thank you.</a:t>
            </a:r>
          </a:p>
        </p:txBody>
      </p:sp>
      <p:pic>
        <p:nvPicPr>
          <p:cNvPr id="5" name="Google Shape;226;p23">
            <a:extLst>
              <a:ext uri="{FF2B5EF4-FFF2-40B4-BE49-F238E27FC236}">
                <a16:creationId xmlns:a16="http://schemas.microsoft.com/office/drawing/2014/main" id="{01EC1623-27C1-4249-B91D-F207C71DDEA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70468" y="2084434"/>
            <a:ext cx="2692400" cy="3292402"/>
          </a:xfrm>
          <a:prstGeom prst="ellipse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49408-E045-9346-B86D-10BAF6A1E3BC}"/>
              </a:ext>
            </a:extLst>
          </p:cNvPr>
          <p:cNvSpPr txBox="1"/>
          <p:nvPr/>
        </p:nvSpPr>
        <p:spPr>
          <a:xfrm>
            <a:off x="7710212" y="5696263"/>
            <a:ext cx="605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3C4CE-F5E7-EF47-9A44-EC9FA64E3A4C}"/>
              </a:ext>
            </a:extLst>
          </p:cNvPr>
          <p:cNvSpPr txBox="1"/>
          <p:nvPr/>
        </p:nvSpPr>
        <p:spPr>
          <a:xfrm>
            <a:off x="793866" y="5781570"/>
            <a:ext cx="3673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Special thanks: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Namsoo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Wes</a:t>
            </a:r>
          </a:p>
        </p:txBody>
      </p:sp>
    </p:spTree>
    <p:extLst>
      <p:ext uri="{BB962C8B-B14F-4D97-AF65-F5344CB8AC3E}">
        <p14:creationId xmlns:p14="http://schemas.microsoft.com/office/powerpoint/2010/main" val="292699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ECB8362-40DC-DD43-927E-9650146F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26" y="2593973"/>
            <a:ext cx="10897500" cy="7635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30993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55194D2-528C-4E4B-997B-A3CF6582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00" y="346719"/>
            <a:ext cx="10897500" cy="763500"/>
          </a:xfrm>
          <a:effectLst>
            <a:outerShdw blurRad="50800" dist="38100" dir="8100000" sx="78000" sy="78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Fatal Injuries Cessna vs Mooney</a:t>
            </a:r>
          </a:p>
        </p:txBody>
      </p:sp>
      <p:pic>
        <p:nvPicPr>
          <p:cNvPr id="12" name="slide2" descr="Dashboard 1">
            <a:extLst>
              <a:ext uri="{FF2B5EF4-FFF2-40B4-BE49-F238E27FC236}">
                <a16:creationId xmlns:a16="http://schemas.microsoft.com/office/drawing/2014/main" id="{F209BB36-41DD-044E-AB51-4CCDA5423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8" r="12796"/>
          <a:stretch/>
        </p:blipFill>
        <p:spPr>
          <a:xfrm>
            <a:off x="1043547" y="1735810"/>
            <a:ext cx="10216806" cy="4695987"/>
          </a:xfrm>
          <a:prstGeom prst="rect">
            <a:avLst/>
          </a:prstGeom>
        </p:spPr>
      </p:pic>
      <p:pic>
        <p:nvPicPr>
          <p:cNvPr id="13" name="slide2" descr="Dashboard 1">
            <a:extLst>
              <a:ext uri="{FF2B5EF4-FFF2-40B4-BE49-F238E27FC236}">
                <a16:creationId xmlns:a16="http://schemas.microsoft.com/office/drawing/2014/main" id="{8490DB0D-553E-9D47-A427-739314006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5" t="1528" r="3263" b="84236"/>
          <a:stretch/>
        </p:blipFill>
        <p:spPr>
          <a:xfrm>
            <a:off x="10035987" y="1110219"/>
            <a:ext cx="1224366" cy="7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9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83200" y="329673"/>
            <a:ext cx="2692400" cy="3292402"/>
          </a:xfrm>
          <a:prstGeom prst="ellipse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602512" y="3418075"/>
            <a:ext cx="7959900" cy="132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entury Gothic" panose="020B0502020202020204" pitchFamily="34" charset="0"/>
              </a:rPr>
              <a:t>Hello! I’m...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524900" y="4675000"/>
            <a:ext cx="7209000" cy="112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Gina Guerin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Gina.b.Guerin@gmail.com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F3E3C9-13FA-664A-BED7-DE1ABE70C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560517"/>
              </p:ext>
            </p:extLst>
          </p:nvPr>
        </p:nvGraphicFramePr>
        <p:xfrm>
          <a:off x="4392694" y="0"/>
          <a:ext cx="7799306" cy="5842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AD4279C-DA5E-1441-A06B-54325FC5B922}"/>
              </a:ext>
            </a:extLst>
          </p:cNvPr>
          <p:cNvSpPr/>
          <p:nvPr/>
        </p:nvSpPr>
        <p:spPr>
          <a:xfrm>
            <a:off x="0" y="1451944"/>
            <a:ext cx="425751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Agenda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8101CCA-C367-B943-9B37-8A4534F2B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678145"/>
              </p:ext>
            </p:extLst>
          </p:nvPr>
        </p:nvGraphicFramePr>
        <p:xfrm>
          <a:off x="759418" y="6276814"/>
          <a:ext cx="10554345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6B2C3F-CB1A-6F44-AAA4-F3C4AC1FE8E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34174" y="233901"/>
            <a:ext cx="10065625" cy="1851375"/>
          </a:xfrm>
          <a:ln>
            <a:noFill/>
          </a:ln>
        </p:spPr>
        <p:txBody>
          <a:bodyPr/>
          <a:lstStyle/>
          <a:p>
            <a:pPr algn="ctr"/>
            <a:r>
              <a:rPr lang="en-US" sz="4400" dirty="0">
                <a:latin typeface="Century Gothic" panose="020B0502020202020204" pitchFamily="34" charset="0"/>
              </a:rPr>
              <a:t>This aircraft decreases serious – fatal injuries by 88%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3620A-F212-6E41-80FD-66F710D8F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27" y="1775309"/>
            <a:ext cx="7248552" cy="4337050"/>
          </a:xfrm>
          <a:prstGeom prst="rect">
            <a:avLst/>
          </a:prstGeom>
          <a:ln w="76200">
            <a:solidFill>
              <a:schemeClr val="accent1"/>
            </a:solidFill>
          </a:ln>
          <a:effectLst>
            <a:outerShdw blurRad="114300" dist="38100" dir="2700000" sx="101000" sy="101000" algn="tl" rotWithShape="0">
              <a:prstClr val="black">
                <a:alpha val="16000"/>
              </a:prstClr>
            </a:outerShdw>
          </a:effec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42CC9E2-9D5B-2142-B3E6-2DA915282D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8999381"/>
              </p:ext>
            </p:extLst>
          </p:nvPr>
        </p:nvGraphicFramePr>
        <p:xfrm>
          <a:off x="789813" y="6267342"/>
          <a:ext cx="10554345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AEB26-7166-F546-9B21-3175E21348B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68000" y="2284875"/>
            <a:ext cx="6288300" cy="34365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2800">
                <a:latin typeface="Century Gothic" panose="020B0502020202020204" pitchFamily="34" charset="0"/>
              </a:rPr>
              <a:t>Where is the base airport?</a:t>
            </a:r>
          </a:p>
          <a:p>
            <a:endParaRPr lang="en-US" sz="2800">
              <a:latin typeface="Century Gothic" panose="020B0502020202020204" pitchFamily="34" charset="0"/>
            </a:endParaRPr>
          </a:p>
          <a:p>
            <a:endParaRPr lang="en-US" sz="2800">
              <a:latin typeface="Century Gothic" panose="020B0502020202020204" pitchFamily="34" charset="0"/>
            </a:endParaRPr>
          </a:p>
          <a:p>
            <a:r>
              <a:rPr lang="en-US" sz="2800">
                <a:latin typeface="Century Gothic" panose="020B0502020202020204" pitchFamily="34" charset="0"/>
              </a:rPr>
              <a:t>What make of airplanes?</a:t>
            </a:r>
          </a:p>
          <a:p>
            <a:endParaRPr lang="en-US" sz="2800">
              <a:latin typeface="Century Gothic" panose="020B0502020202020204" pitchFamily="34" charset="0"/>
            </a:endParaRPr>
          </a:p>
          <a:p>
            <a:endParaRPr lang="en-US" sz="2800">
              <a:latin typeface="Century Gothic" panose="020B0502020202020204" pitchFamily="34" charset="0"/>
            </a:endParaRPr>
          </a:p>
          <a:p>
            <a:r>
              <a:rPr lang="en-US" sz="2800">
                <a:latin typeface="Century Gothic" panose="020B0502020202020204" pitchFamily="34" charset="0"/>
              </a:rPr>
              <a:t>And which models?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73D108-FC1A-114F-A5E0-45A56AE1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00" y="618774"/>
            <a:ext cx="7674300" cy="155292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5400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Business Challenge:</a:t>
            </a:r>
            <a:endParaRPr lang="en-US" sz="540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F0B40-627C-3A42-B752-0BB9AE8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106" y="1261176"/>
            <a:ext cx="4279900" cy="46101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35000"/>
              </a:prstClr>
            </a:outerShdw>
          </a:effectLst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33F4E31-172B-D349-A37D-F842BA3DC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17692"/>
              </p:ext>
            </p:extLst>
          </p:nvPr>
        </p:nvGraphicFramePr>
        <p:xfrm>
          <a:off x="784975" y="6276813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4D37-5874-5343-826B-73C9F621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31" y="338181"/>
            <a:ext cx="10897500" cy="7635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60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Data Overview</a:t>
            </a:r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C04FD698-3F65-0846-B764-F9B3182FBE1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3262" y="1517793"/>
            <a:ext cx="10688637" cy="3119437"/>
          </a:xfrm>
          <a:effectLst>
            <a:outerShdw blurRad="50800" dist="38100" dir="8100000" sx="75000" sy="75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Source: National Transportation Safety Board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Covers accidents &amp; incidents from 1962 – 2023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Locations &amp; Injuries severity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We will cover last 10 years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Outside Research: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General Aviation News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Robb Report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16B95-3D45-3D4F-9F65-B00AC108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99" y="719931"/>
            <a:ext cx="3999369" cy="5391150"/>
          </a:xfrm>
          <a:prstGeom prst="rect">
            <a:avLst/>
          </a:prstGeom>
          <a:effectLst>
            <a:outerShdw blurRad="190500" dist="38100" dir="18900000" sx="101000" sy="101000" algn="b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B66DCD0-5E99-6A4B-AD17-6BA1770F1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898799"/>
              </p:ext>
            </p:extLst>
          </p:nvPr>
        </p:nvGraphicFramePr>
        <p:xfrm>
          <a:off x="771493" y="6282815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FAA918F-6122-9443-9F19-504CB41BCFF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07950" indent="0" algn="l">
              <a:buNone/>
            </a:pPr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Accident Injury Severity: 2012 - 2022</a:t>
            </a:r>
          </a:p>
        </p:txBody>
      </p:sp>
      <p:pic>
        <p:nvPicPr>
          <p:cNvPr id="16" name="slide3" descr="Injury">
            <a:extLst>
              <a:ext uri="{FF2B5EF4-FFF2-40B4-BE49-F238E27FC236}">
                <a16:creationId xmlns:a16="http://schemas.microsoft.com/office/drawing/2014/main" id="{62E214B2-8B15-3A43-BE7D-9DE969B0C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4" r="11397"/>
          <a:stretch/>
        </p:blipFill>
        <p:spPr>
          <a:xfrm>
            <a:off x="952174" y="1691306"/>
            <a:ext cx="10299699" cy="4564520"/>
          </a:xfrm>
          <a:prstGeom prst="rect">
            <a:avLst/>
          </a:prstGeom>
          <a:effectLst>
            <a:outerShdw blurRad="4826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D176FD7-6080-8745-AC62-E633D11AFE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7713821"/>
              </p:ext>
            </p:extLst>
          </p:nvPr>
        </p:nvGraphicFramePr>
        <p:xfrm>
          <a:off x="825936" y="6255826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961244B4-1CEB-A34E-87F9-378276C9FF3B}"/>
              </a:ext>
            </a:extLst>
          </p:cNvPr>
          <p:cNvSpPr txBox="1">
            <a:spLocks/>
          </p:cNvSpPr>
          <p:nvPr/>
        </p:nvSpPr>
        <p:spPr>
          <a:xfrm>
            <a:off x="825936" y="531732"/>
            <a:ext cx="11684000" cy="4699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07950" indent="0"/>
            <a:r>
              <a:rPr lang="en-US" sz="44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Accident Injury Severity: 2012 - 2023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F9B092F-405E-D546-82C1-2AFFC72D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13967"/>
            <a:ext cx="11360700" cy="7635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Base Airport Location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1AB3932-87B7-5246-8892-B81ABBDBA45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02299" y="1580669"/>
            <a:ext cx="8449001" cy="1205636"/>
          </a:xfrm>
          <a:effectLst>
            <a:outerShdw blurRad="50800" dist="38100" dir="8100000" sx="61000" sy="61000" algn="tr" rotWithShape="0">
              <a:prstClr val="black">
                <a:alpha val="14000"/>
              </a:prstClr>
            </a:outerShdw>
          </a:effectLst>
        </p:spPr>
        <p:txBody>
          <a:bodyPr/>
          <a:lstStyle/>
          <a:p>
            <a:r>
              <a:rPr lang="en-US" sz="2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CA, TX, FL - </a:t>
            </a:r>
          </a:p>
          <a:p>
            <a:r>
              <a:rPr lang="en-US" sz="2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Highest associated to fatal injuries.   </a:t>
            </a:r>
          </a:p>
          <a:p>
            <a:endParaRPr lang="en-US" sz="24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D40D7AA9-5062-C54B-8E0B-67FAEB108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433687"/>
              </p:ext>
            </p:extLst>
          </p:nvPr>
        </p:nvGraphicFramePr>
        <p:xfrm>
          <a:off x="819862" y="6283868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36635AB-0601-9A49-981E-7E502EFADC5F}"/>
              </a:ext>
            </a:extLst>
          </p:cNvPr>
          <p:cNvSpPr txBox="1"/>
          <p:nvPr/>
        </p:nvSpPr>
        <p:spPr>
          <a:xfrm>
            <a:off x="6095950" y="1666662"/>
            <a:ext cx="6225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AK, TX, CA -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Most private runways</a:t>
            </a:r>
          </a:p>
        </p:txBody>
      </p:sp>
      <p:pic>
        <p:nvPicPr>
          <p:cNvPr id="24" name="slide2" descr="States">
            <a:extLst>
              <a:ext uri="{FF2B5EF4-FFF2-40B4-BE49-F238E27FC236}">
                <a16:creationId xmlns:a16="http://schemas.microsoft.com/office/drawing/2014/main" id="{632C195C-B75A-3C44-B8DF-F30B44F17A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9" t="61782" r="20551" b="-2261"/>
          <a:stretch/>
        </p:blipFill>
        <p:spPr>
          <a:xfrm>
            <a:off x="4060555" y="2651951"/>
            <a:ext cx="7502182" cy="3976754"/>
          </a:xfrm>
          <a:prstGeom prst="rect">
            <a:avLst/>
          </a:prstGeom>
        </p:spPr>
      </p:pic>
      <p:pic>
        <p:nvPicPr>
          <p:cNvPr id="25" name="slide2" descr="States">
            <a:extLst>
              <a:ext uri="{FF2B5EF4-FFF2-40B4-BE49-F238E27FC236}">
                <a16:creationId xmlns:a16="http://schemas.microsoft.com/office/drawing/2014/main" id="{CFA742DE-CF35-C24E-8C78-FA634E04FE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6449" r="64019" b="41347"/>
          <a:stretch/>
        </p:blipFill>
        <p:spPr>
          <a:xfrm>
            <a:off x="874493" y="3182678"/>
            <a:ext cx="3456896" cy="305133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0AB28-BD6D-884E-9FE3-F0C675730812}"/>
              </a:ext>
            </a:extLst>
          </p:cNvPr>
          <p:cNvSpPr txBox="1"/>
          <p:nvPr/>
        </p:nvSpPr>
        <p:spPr>
          <a:xfrm>
            <a:off x="9133326" y="5738976"/>
            <a:ext cx="88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Heiti SC Medium" pitchFamily="2" charset="-128"/>
                <a:ea typeface="Heiti SC Medium" pitchFamily="2" charset="-128"/>
              </a:rPr>
              <a:t>200.0</a:t>
            </a:r>
            <a:endParaRPr lang="en-US" u="sng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01ABDF-5DFC-C44A-9F7E-A2602E127409}"/>
              </a:ext>
            </a:extLst>
          </p:cNvPr>
          <p:cNvSpPr/>
          <p:nvPr/>
        </p:nvSpPr>
        <p:spPr>
          <a:xfrm>
            <a:off x="3263900" y="4222560"/>
            <a:ext cx="685800" cy="486824"/>
          </a:xfrm>
          <a:prstGeom prst="ellipse">
            <a:avLst/>
          </a:prstGeom>
          <a:solidFill>
            <a:srgbClr val="52759A"/>
          </a:solidFill>
          <a:ln>
            <a:solidFill>
              <a:srgbClr val="5275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B1E06-A8F3-5F4F-B517-CD9133012C29}"/>
              </a:ext>
            </a:extLst>
          </p:cNvPr>
          <p:cNvSpPr txBox="1"/>
          <p:nvPr/>
        </p:nvSpPr>
        <p:spPr>
          <a:xfrm>
            <a:off x="3133455" y="4113365"/>
            <a:ext cx="96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Heiti SC Medium" pitchFamily="2" charset="-128"/>
                <a:ea typeface="Heiti SC Medium" pitchFamily="2" charset="-128"/>
              </a:rPr>
              <a:t>80.0</a:t>
            </a:r>
            <a:endParaRPr lang="en-US" u="sng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2" descr="Make">
            <a:extLst>
              <a:ext uri="{FF2B5EF4-FFF2-40B4-BE49-F238E27FC236}">
                <a16:creationId xmlns:a16="http://schemas.microsoft.com/office/drawing/2014/main" id="{06DF222D-551A-BF48-8E1E-F09A5DCA2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1" r="26158"/>
          <a:stretch/>
        </p:blipFill>
        <p:spPr>
          <a:xfrm>
            <a:off x="5340350" y="0"/>
            <a:ext cx="6464300" cy="6416298"/>
          </a:xfrm>
          <a:prstGeom prst="rect">
            <a:avLst/>
          </a:prstGeom>
          <a:solidFill>
            <a:srgbClr val="F28E2A"/>
          </a:solidFill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17E316-FA68-B245-AEAF-6A63FE6FF64E}"/>
              </a:ext>
            </a:extLst>
          </p:cNvPr>
          <p:cNvSpPr/>
          <p:nvPr/>
        </p:nvSpPr>
        <p:spPr>
          <a:xfrm>
            <a:off x="8305800" y="1470424"/>
            <a:ext cx="863600" cy="330200"/>
          </a:xfrm>
          <a:prstGeom prst="ellipse">
            <a:avLst/>
          </a:prstGeom>
          <a:solidFill>
            <a:srgbClr val="F28E2A"/>
          </a:solidFill>
          <a:ln>
            <a:solidFill>
              <a:srgbClr val="F28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BBE75D-0570-1245-A0CB-42BE05CE9E12}"/>
              </a:ext>
            </a:extLst>
          </p:cNvPr>
          <p:cNvSpPr/>
          <p:nvPr/>
        </p:nvSpPr>
        <p:spPr>
          <a:xfrm>
            <a:off x="7161508" y="4475923"/>
            <a:ext cx="850900" cy="330200"/>
          </a:xfrm>
          <a:prstGeom prst="ellipse">
            <a:avLst/>
          </a:prstGeom>
          <a:solidFill>
            <a:srgbClr val="5AA14E"/>
          </a:solidFill>
          <a:ln>
            <a:solidFill>
              <a:srgbClr val="5A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36A405-5486-0F43-8882-9CE68B442377}"/>
              </a:ext>
            </a:extLst>
          </p:cNvPr>
          <p:cNvSpPr/>
          <p:nvPr/>
        </p:nvSpPr>
        <p:spPr>
          <a:xfrm>
            <a:off x="10664825" y="3563103"/>
            <a:ext cx="749300" cy="431800"/>
          </a:xfrm>
          <a:prstGeom prst="ellipse">
            <a:avLst/>
          </a:prstGeom>
          <a:solidFill>
            <a:srgbClr val="76B8B3"/>
          </a:solidFill>
          <a:ln>
            <a:solidFill>
              <a:srgbClr val="76B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8D876B-B2F4-5345-B259-B132CEF2C3E4}"/>
              </a:ext>
            </a:extLst>
          </p:cNvPr>
          <p:cNvSpPr/>
          <p:nvPr/>
        </p:nvSpPr>
        <p:spPr>
          <a:xfrm>
            <a:off x="9340138" y="3545325"/>
            <a:ext cx="520700" cy="431800"/>
          </a:xfrm>
          <a:prstGeom prst="ellipse">
            <a:avLst/>
          </a:prstGeom>
          <a:solidFill>
            <a:srgbClr val="E1565A"/>
          </a:solidFill>
          <a:ln>
            <a:solidFill>
              <a:srgbClr val="E156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D0C501-D4F9-6D43-8921-56807F8E1366}"/>
              </a:ext>
            </a:extLst>
          </p:cNvPr>
          <p:cNvSpPr/>
          <p:nvPr/>
        </p:nvSpPr>
        <p:spPr>
          <a:xfrm>
            <a:off x="9715500" y="5131250"/>
            <a:ext cx="1263650" cy="584200"/>
          </a:xfrm>
          <a:prstGeom prst="ellipse">
            <a:avLst/>
          </a:prstGeom>
          <a:solidFill>
            <a:srgbClr val="4E79A7"/>
          </a:solidFill>
          <a:ln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92CFF-1E18-EF4D-8742-05EBD1C59D05}"/>
              </a:ext>
            </a:extLst>
          </p:cNvPr>
          <p:cNvSpPr txBox="1"/>
          <p:nvPr/>
        </p:nvSpPr>
        <p:spPr>
          <a:xfrm>
            <a:off x="9169400" y="5121607"/>
            <a:ext cx="210185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Beechcraft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55CAC-29D6-BE43-8E45-DF7FF394936F}"/>
              </a:ext>
            </a:extLst>
          </p:cNvPr>
          <p:cNvSpPr txBox="1"/>
          <p:nvPr/>
        </p:nvSpPr>
        <p:spPr>
          <a:xfrm>
            <a:off x="7005718" y="4297901"/>
            <a:ext cx="1909736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Piper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F8C226-22AA-4745-886D-F2CD21CE2435}"/>
              </a:ext>
            </a:extLst>
          </p:cNvPr>
          <p:cNvSpPr txBox="1"/>
          <p:nvPr/>
        </p:nvSpPr>
        <p:spPr>
          <a:xfrm>
            <a:off x="10425301" y="3486884"/>
            <a:ext cx="137934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Mooney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EE4FD2-749D-F54B-9165-2BE1757EB0B4}"/>
              </a:ext>
            </a:extLst>
          </p:cNvPr>
          <p:cNvSpPr txBox="1"/>
          <p:nvPr/>
        </p:nvSpPr>
        <p:spPr>
          <a:xfrm>
            <a:off x="7664450" y="1312358"/>
            <a:ext cx="234315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Cessna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A9E069-E95C-1341-A57B-36020CEEC59E}"/>
              </a:ext>
            </a:extLst>
          </p:cNvPr>
          <p:cNvSpPr txBox="1"/>
          <p:nvPr/>
        </p:nvSpPr>
        <p:spPr>
          <a:xfrm>
            <a:off x="9169400" y="3473741"/>
            <a:ext cx="1177925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Cirrus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C7AF5A-0A11-FE4E-968A-C63D136C072D}"/>
              </a:ext>
            </a:extLst>
          </p:cNvPr>
          <p:cNvSpPr/>
          <p:nvPr/>
        </p:nvSpPr>
        <p:spPr>
          <a:xfrm>
            <a:off x="135079" y="649938"/>
            <a:ext cx="520527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Aircraft makes</a:t>
            </a:r>
          </a:p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responsible</a:t>
            </a:r>
          </a:p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f</a:t>
            </a:r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or the most </a:t>
            </a:r>
          </a:p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fatal accidents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2985A66-723F-9140-B7CF-E93550899D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9029599"/>
              </p:ext>
            </p:extLst>
          </p:nvPr>
        </p:nvGraphicFramePr>
        <p:xfrm>
          <a:off x="819862" y="6283868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C0D79BE-15FA-4C4D-8C68-77EE14768FB5}"/>
              </a:ext>
            </a:extLst>
          </p:cNvPr>
          <p:cNvSpPr txBox="1"/>
          <p:nvPr/>
        </p:nvSpPr>
        <p:spPr>
          <a:xfrm>
            <a:off x="8012408" y="2076773"/>
            <a:ext cx="1327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2200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C96926-619C-4843-9713-D3FDC18FAC3D}"/>
              </a:ext>
            </a:extLst>
          </p:cNvPr>
          <p:cNvSpPr txBox="1"/>
          <p:nvPr/>
        </p:nvSpPr>
        <p:spPr>
          <a:xfrm>
            <a:off x="7005718" y="4882676"/>
            <a:ext cx="130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1600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5ED286-A3FA-1C42-893C-921BC95E0AD2}"/>
              </a:ext>
            </a:extLst>
          </p:cNvPr>
          <p:cNvSpPr txBox="1"/>
          <p:nvPr/>
        </p:nvSpPr>
        <p:spPr>
          <a:xfrm>
            <a:off x="10007600" y="5715450"/>
            <a:ext cx="779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600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BB989F-7B4C-7547-A088-80CB5F0F1D2E}"/>
              </a:ext>
            </a:extLst>
          </p:cNvPr>
          <p:cNvSpPr txBox="1"/>
          <p:nvPr/>
        </p:nvSpPr>
        <p:spPr>
          <a:xfrm>
            <a:off x="10786820" y="3886994"/>
            <a:ext cx="627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300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A6E444-BE28-7D4A-8077-811BEA6D7ABF}"/>
              </a:ext>
            </a:extLst>
          </p:cNvPr>
          <p:cNvSpPr txBox="1"/>
          <p:nvPr/>
        </p:nvSpPr>
        <p:spPr>
          <a:xfrm>
            <a:off x="9340138" y="3886994"/>
            <a:ext cx="667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423888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FFB308"/>
      </a:accent1>
      <a:accent2>
        <a:srgbClr val="F9C349"/>
      </a:accent2>
      <a:accent3>
        <a:srgbClr val="FBD34A"/>
      </a:accent3>
      <a:accent4>
        <a:srgbClr val="FFE04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A2897CE-2EA9-E14E-9A2D-0B5D7670B04F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280</Words>
  <Application>Microsoft Macintosh PowerPoint</Application>
  <PresentationFormat>Widescreen</PresentationFormat>
  <Paragraphs>157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DM Sans</vt:lpstr>
      <vt:lpstr>Arial</vt:lpstr>
      <vt:lpstr>Dotum</vt:lpstr>
      <vt:lpstr>Abril Fatface</vt:lpstr>
      <vt:lpstr>Heiti SC Medium</vt:lpstr>
      <vt:lpstr>Barlow Condensed</vt:lpstr>
      <vt:lpstr>Century Gothic</vt:lpstr>
      <vt:lpstr>Aldrich</vt:lpstr>
      <vt:lpstr>Griffy</vt:lpstr>
      <vt:lpstr>Archivo</vt:lpstr>
      <vt:lpstr>Calibri</vt:lpstr>
      <vt:lpstr>SlidesMania</vt:lpstr>
      <vt:lpstr>Private Aviation Analysis</vt:lpstr>
      <vt:lpstr>Hello! I’m...</vt:lpstr>
      <vt:lpstr>PowerPoint Presentation</vt:lpstr>
      <vt:lpstr>This aircraft decreases serious – fatal injuries by 88%</vt:lpstr>
      <vt:lpstr>Business Challenge:</vt:lpstr>
      <vt:lpstr>Data Overview</vt:lpstr>
      <vt:lpstr>PowerPoint Presentation</vt:lpstr>
      <vt:lpstr>Base Airport Location</vt:lpstr>
      <vt:lpstr>PowerPoint Presentation</vt:lpstr>
      <vt:lpstr>PowerPoint Presentation</vt:lpstr>
      <vt:lpstr>Alaska</vt:lpstr>
      <vt:lpstr>Mooney M20</vt:lpstr>
      <vt:lpstr>Future Discoveries</vt:lpstr>
      <vt:lpstr>Thank you.</vt:lpstr>
      <vt:lpstr>Appendix</vt:lpstr>
      <vt:lpstr>Fatal Injuries Cessna vs Mooney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Private Aviation Analysis</dc:title>
  <cp:lastModifiedBy>Gina Guerin</cp:lastModifiedBy>
  <cp:revision>42</cp:revision>
  <dcterms:modified xsi:type="dcterms:W3CDTF">2023-10-09T03:57:50Z</dcterms:modified>
</cp:coreProperties>
</file>